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67" r:id="rId2"/>
    <p:sldId id="270" r:id="rId3"/>
    <p:sldId id="273" r:id="rId4"/>
    <p:sldId id="269" r:id="rId5"/>
    <p:sldId id="274" r:id="rId6"/>
    <p:sldId id="276" r:id="rId7"/>
    <p:sldId id="27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AD2A"/>
    <a:srgbClr val="005024"/>
  </p:clrMru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8338-C34C-4580-A658-4B8B6B1840E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4FA4-0584-4958-A73E-F27B2CE34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8338-C34C-4580-A658-4B8B6B1840E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4FA4-0584-4958-A73E-F27B2CE34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8338-C34C-4580-A658-4B8B6B1840E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4FA4-0584-4958-A73E-F27B2CE34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8338-C34C-4580-A658-4B8B6B1840E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4FA4-0584-4958-A73E-F27B2CE34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8338-C34C-4580-A658-4B8B6B1840E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4FA4-0584-4958-A73E-F27B2CE34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8338-C34C-4580-A658-4B8B6B1840E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4FA4-0584-4958-A73E-F27B2CE34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8338-C34C-4580-A658-4B8B6B1840E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4FA4-0584-4958-A73E-F27B2CE34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8338-C34C-4580-A658-4B8B6B1840E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4FA4-0584-4958-A73E-F27B2CE34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8338-C34C-4580-A658-4B8B6B1840E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4FA4-0584-4958-A73E-F27B2CE34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8338-C34C-4580-A658-4B8B6B1840E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4FA4-0584-4958-A73E-F27B2CE34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8338-C34C-4580-A658-4B8B6B1840E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4FA4-0584-4958-A73E-F27B2CE34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A8338-C34C-4580-A658-4B8B6B1840E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4FA4-0584-4958-A73E-F27B2CE34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2400" b="1" i="1" u="sng" dirty="0" smtClean="0">
                <a:solidFill>
                  <a:srgbClr val="0070C0"/>
                </a:solidFill>
              </a:rPr>
              <a:t>Паспорт продуктивного направления</a:t>
            </a:r>
            <a:br>
              <a:rPr lang="ru-RU" sz="2400" b="1" i="1" u="sng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Целевой рынок (2016-2030гг.) </a:t>
            </a:r>
            <a:r>
              <a:rPr lang="ru-RU" sz="2400" b="1" i="1" smtClean="0">
                <a:solidFill>
                  <a:srgbClr val="0070C0"/>
                </a:solidFill>
              </a:rPr>
              <a:t>тыс.далл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1762" y="883774"/>
          <a:ext cx="8949396" cy="20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880"/>
                <a:gridCol w="810883"/>
                <a:gridCol w="526211"/>
                <a:gridCol w="767751"/>
                <a:gridCol w="621102"/>
                <a:gridCol w="785003"/>
                <a:gridCol w="547506"/>
                <a:gridCol w="797070"/>
                <a:gridCol w="557949"/>
                <a:gridCol w="797070"/>
                <a:gridCol w="557949"/>
                <a:gridCol w="797070"/>
                <a:gridCol w="572952"/>
              </a:tblGrid>
              <a:tr h="26195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sz="105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целевого  рынка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2030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523864"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</a:p>
                    <a:p>
                      <a:pPr algn="ctr"/>
                      <a:r>
                        <a:rPr lang="ru-RU" sz="105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далл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доля, %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</a:p>
                    <a:p>
                      <a:pPr algn="ctr"/>
                      <a:r>
                        <a:rPr lang="ru-RU" sz="105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далл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доля, %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</a:p>
                    <a:p>
                      <a:pPr algn="ctr"/>
                      <a:r>
                        <a:rPr lang="ru-RU" sz="105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далл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доля, %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</a:t>
                      </a:r>
                    </a:p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далл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доля, %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</a:t>
                      </a:r>
                    </a:p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далл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доля, %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</a:t>
                      </a:r>
                    </a:p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далл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доля, %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31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1590492,1</a:t>
                      </a:r>
                    </a:p>
                    <a:p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1594492,1</a:t>
                      </a:r>
                    </a:p>
                    <a:p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1598492,1</a:t>
                      </a:r>
                    </a:p>
                    <a:p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1602492,1</a:t>
                      </a:r>
                    </a:p>
                    <a:p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1606492,1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1626490,0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31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61712,0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3,88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61744,0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3,87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61776,0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3,86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61808,0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3,86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61840,0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3,85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62000,0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3,84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82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</a:t>
                      </a:r>
                    </a:p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г. Бавлы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442,3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0,027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446,8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0,028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451,2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0,028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455,7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0,028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460,3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0,028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508,5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Tatyana.Muftayeva.D001\Desktop\spiritus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143248"/>
            <a:ext cx="3357586" cy="216067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Прямоугольник 7"/>
          <p:cNvSpPr/>
          <p:nvPr/>
        </p:nvSpPr>
        <p:spPr>
          <a:xfrm>
            <a:off x="2714612" y="5214950"/>
            <a:ext cx="7858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этилацетат</a:t>
            </a:r>
            <a:endParaRPr lang="ru-RU" sz="1000" b="1" dirty="0" smtClean="0"/>
          </a:p>
        </p:txBody>
      </p:sp>
      <p:pic>
        <p:nvPicPr>
          <p:cNvPr id="2051" name="Picture 3" descr="C:\Users\Tatyana.Muftayeva.D001\Desktop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143248"/>
            <a:ext cx="3286148" cy="221457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9" name="Picture 5" descr="C:\Users\Tatyana.Muftayeva.D001\Desktop\2662981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857760"/>
            <a:ext cx="1714512" cy="17859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93610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Анализ существующих / недостающих ресурсов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ООО «Александровский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спиртзавод</a:t>
            </a:r>
            <a:r>
              <a:rPr lang="ru-RU" sz="2400" b="1" i="1" dirty="0" smtClean="0">
                <a:solidFill>
                  <a:srgbClr val="0070C0"/>
                </a:solidFill>
              </a:rPr>
              <a:t>»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4983425"/>
              </p:ext>
            </p:extLst>
          </p:nvPr>
        </p:nvGraphicFramePr>
        <p:xfrm>
          <a:off x="179512" y="980729"/>
          <a:ext cx="8640959" cy="5647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3452"/>
                <a:gridCol w="1536745"/>
                <a:gridCol w="1574259"/>
                <a:gridCol w="1224136"/>
                <a:gridCol w="1512168"/>
                <a:gridCol w="1800199"/>
              </a:tblGrid>
              <a:tr h="21831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Ресурсы</a:t>
                      </a:r>
                      <a:endParaRPr lang="en-US" sz="14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Финансовый капитал</a:t>
                      </a:r>
                    </a:p>
                    <a:p>
                      <a:pPr algn="ctr" fontAlgn="b"/>
                      <a:endParaRPr lang="ru-RU" sz="16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en-US" sz="16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Производственные активы</a:t>
                      </a:r>
                    </a:p>
                    <a:p>
                      <a:pPr algn="ctr" fontAlgn="b"/>
                      <a:endParaRPr lang="en-US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en-US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en-US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Технологии</a:t>
                      </a:r>
                    </a:p>
                    <a:p>
                      <a:pPr algn="ctr" fontAlgn="b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en-US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en-US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en-US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en-US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 fontAlgn="b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</a:t>
                      </a:r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проектами в проектной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логике</a:t>
                      </a:r>
                    </a:p>
                    <a:p>
                      <a:pPr algn="ctr" fontAlgn="b"/>
                      <a:endParaRPr lang="en-US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en-US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en-US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 к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сырью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рынку</a:t>
                      </a:r>
                      <a:endParaRPr lang="en-US" sz="14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en-US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en-US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382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</a:t>
                      </a:r>
                      <a:r>
                        <a:rPr lang="ru-RU" sz="11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ресурсов: сырье - зерно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502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Финансовый</a:t>
                      </a: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502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капитал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502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требуется </a:t>
                      </a:r>
                    </a:p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rgbClr val="00502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млн.рублей</a:t>
                      </a:r>
                      <a:endParaRPr lang="ru-RU" sz="1600" b="1" i="0" u="none" strike="noStrike" dirty="0">
                        <a:solidFill>
                          <a:srgbClr val="00502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 свободная площадка на 25 тыс.</a:t>
                      </a:r>
                      <a:r>
                        <a:rPr lang="ru-RU" sz="115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кв.м. на заводе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Необходимые</a:t>
                      </a:r>
                      <a:r>
                        <a:rPr lang="ru-RU" sz="115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технологии имеются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115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1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 ограничения для получения лицензии в Федеральной службе</a:t>
                      </a:r>
                      <a:r>
                        <a:rPr lang="ru-RU" sz="115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регулированию алкогольного рынка (</a:t>
                      </a:r>
                      <a:r>
                        <a:rPr lang="ru-RU" sz="1150" u="none" strike="noStrike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Росалкогольрегулирование</a:t>
                      </a:r>
                      <a:r>
                        <a:rPr lang="ru-RU" sz="115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г. Москва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502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«ТАНЕКО», ОАО «</a:t>
                      </a:r>
                      <a:r>
                        <a:rPr lang="ru-RU" sz="1600" b="1" i="0" u="none" strike="noStrike" dirty="0" err="1" smtClean="0">
                          <a:solidFill>
                            <a:srgbClr val="00502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Татспиртпром</a:t>
                      </a:r>
                      <a:r>
                        <a:rPr lang="ru-RU" sz="1600" b="1" i="0" u="none" strike="noStrike" dirty="0" smtClean="0">
                          <a:solidFill>
                            <a:srgbClr val="00502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502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предприятия машиностроения</a:t>
                      </a:r>
                      <a:endParaRPr lang="ru-RU" sz="1600" b="1" i="0" u="none" strike="noStrike" dirty="0">
                        <a:solidFill>
                          <a:srgbClr val="00502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5719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зерна</a:t>
                      </a:r>
                      <a:r>
                        <a:rPr lang="ru-RU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ОАО «</a:t>
                      </a:r>
                      <a:r>
                        <a:rPr lang="ru-RU" sz="11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Ютазинский</a:t>
                      </a:r>
                      <a:r>
                        <a:rPr lang="ru-RU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элеватор», </a:t>
                      </a:r>
                    </a:p>
                    <a:p>
                      <a:pPr algn="ctr" fontAlgn="b"/>
                      <a:r>
                        <a:rPr lang="ru-RU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11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Азнакаевский</a:t>
                      </a:r>
                      <a:r>
                        <a:rPr lang="ru-RU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элеватор» и сельхозпредприятия </a:t>
                      </a:r>
                      <a:r>
                        <a:rPr lang="ru-RU" sz="11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близлежайших</a:t>
                      </a:r>
                      <a:r>
                        <a:rPr lang="ru-RU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районов Республики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1574">
                <a:tc vMerge="1">
                  <a:txBody>
                    <a:bodyPr/>
                    <a:lstStyle/>
                    <a:p>
                      <a:pPr algn="ctr" fontAlgn="b"/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15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Создано совместное предприятие</a:t>
                      </a:r>
                      <a:r>
                        <a:rPr lang="ru-RU" sz="115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ООО «Александровский </a:t>
                      </a:r>
                      <a:r>
                        <a:rPr lang="ru-RU" sz="1150" u="none" strike="noStrike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спиртзавод</a:t>
                      </a:r>
                      <a:r>
                        <a:rPr lang="ru-RU" sz="115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находится в частной собственности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 возможность привлечения экспертов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15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173192" y="3305796"/>
            <a:ext cx="0" cy="3124493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177140" y="3263705"/>
            <a:ext cx="151216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1142182" y="4857760"/>
            <a:ext cx="3144066" cy="79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187624" y="6436636"/>
            <a:ext cx="151216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028457" y="3263705"/>
            <a:ext cx="0" cy="314294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7028457" y="3259913"/>
            <a:ext cx="173980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7028457" y="6427635"/>
            <a:ext cx="1739804" cy="1800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7215204" y="4857760"/>
            <a:ext cx="3143274" cy="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1677416" y="1313148"/>
            <a:ext cx="432048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254152" y="1313148"/>
            <a:ext cx="432048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644008" y="1313148"/>
            <a:ext cx="432048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012160" y="1313148"/>
            <a:ext cx="432048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7682336" y="1313148"/>
            <a:ext cx="432048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763688" y="1313148"/>
            <a:ext cx="33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300640" y="1308502"/>
            <a:ext cx="33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90496" y="1313148"/>
            <a:ext cx="339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3</a:t>
            </a:r>
            <a:endParaRPr lang="ru-RU" sz="1600" b="1" dirty="0"/>
          </a:p>
        </p:txBody>
      </p:sp>
      <p:sp>
        <p:nvSpPr>
          <p:cNvPr id="44" name="TextBox 43"/>
          <p:cNvSpPr txBox="1"/>
          <p:nvPr/>
        </p:nvSpPr>
        <p:spPr>
          <a:xfrm flipH="1">
            <a:off x="7754344" y="130385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5</a:t>
            </a:r>
            <a:endParaRPr lang="ru-RU" sz="1600" b="1" dirty="0"/>
          </a:p>
        </p:txBody>
      </p:sp>
      <p:pic>
        <p:nvPicPr>
          <p:cNvPr id="1026" name="Picture 2" descr="C:\Users\Tatyana.Muftayeva.D001\Desktop\imag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357430"/>
            <a:ext cx="1214446" cy="78581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Users\Tatyana.Muftayeva.D001\Desktop\What-we-do-Operations-Production-assets-Lifosa-1024x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285992"/>
            <a:ext cx="1071537" cy="94207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C:\Users\Tatyana.Muftayeva.D001\Desktop\53475a80dfcdc68bd86a21615e0b075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1" y="2357430"/>
            <a:ext cx="1214446" cy="78579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9" name="Picture 5" descr="C:\Users\Tatyana.Muftayeva.D001\Desktop\11.04 ubccopbmtupgsuim 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285992"/>
            <a:ext cx="1028681" cy="92869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0" name="Picture 6" descr="C:\Users\Tatyana.Muftayeva.D001\Desktop\Kat-Karşılığı-Anlaşma-ve-İstanbulda-ki-kat-karşılığı-oranları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2357430"/>
            <a:ext cx="1266457" cy="807718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3667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54868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Дорожная карта </a:t>
            </a:r>
            <a:endParaRPr lang="ru-RU" sz="20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476672"/>
            <a:ext cx="9144000" cy="360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ятиугольник 7"/>
          <p:cNvSpPr/>
          <p:nvPr/>
        </p:nvSpPr>
        <p:spPr>
          <a:xfrm>
            <a:off x="221029" y="1484784"/>
            <a:ext cx="1282693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мероприятия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07579" y="2276872"/>
            <a:ext cx="1296143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продаж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14282" y="3071810"/>
            <a:ext cx="1313185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НИОКР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214282" y="4071942"/>
            <a:ext cx="1357126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инфраструктура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14282" y="5072074"/>
            <a:ext cx="1296144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Прочее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836712"/>
            <a:ext cx="36004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70C0"/>
                </a:solidFill>
              </a:rPr>
              <a:t>1кв.</a:t>
            </a:r>
            <a:endParaRPr lang="ru-RU" sz="800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836712"/>
            <a:ext cx="36004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70C0"/>
                </a:solidFill>
              </a:rPr>
              <a:t>2кв</a:t>
            </a:r>
            <a:r>
              <a:rPr lang="ru-RU" sz="8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16131" y="836712"/>
            <a:ext cx="36004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70C0"/>
                </a:solidFill>
              </a:rPr>
              <a:t>3кв.</a:t>
            </a:r>
            <a:endParaRPr lang="ru-RU" sz="800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76171" y="836712"/>
            <a:ext cx="36004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70C0"/>
                </a:solidFill>
              </a:rPr>
              <a:t>4кв.</a:t>
            </a:r>
            <a:endParaRPr lang="ru-RU" sz="8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36211" y="836712"/>
            <a:ext cx="36004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70C0"/>
                </a:solidFill>
              </a:rPr>
              <a:t>1кв.</a:t>
            </a:r>
            <a:endParaRPr lang="ru-RU" sz="800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96251" y="836712"/>
            <a:ext cx="36004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70C0"/>
                </a:solidFill>
              </a:rPr>
              <a:t>2кв.</a:t>
            </a:r>
            <a:endParaRPr lang="ru-RU" sz="800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56291" y="836712"/>
            <a:ext cx="36004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70C0"/>
                </a:solidFill>
              </a:rPr>
              <a:t>3кв.</a:t>
            </a:r>
            <a:endParaRPr lang="ru-RU" sz="800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11960" y="836712"/>
            <a:ext cx="36004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70C0"/>
                </a:solidFill>
              </a:rPr>
              <a:t>4кв.</a:t>
            </a:r>
            <a:endParaRPr lang="ru-RU" sz="800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836712"/>
            <a:ext cx="360040" cy="2107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70C0"/>
                </a:solidFill>
              </a:rPr>
              <a:t>1кв.</a:t>
            </a:r>
            <a:endParaRPr lang="ru-RU" sz="800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2040" y="836712"/>
            <a:ext cx="36004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70C0"/>
                </a:solidFill>
              </a:rPr>
              <a:t>2кв.</a:t>
            </a:r>
            <a:endParaRPr lang="ru-RU" sz="800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92080" y="836712"/>
            <a:ext cx="36004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70C0"/>
                </a:solidFill>
              </a:rPr>
              <a:t>3кв.</a:t>
            </a:r>
            <a:endParaRPr lang="ru-RU" sz="800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52120" y="836712"/>
            <a:ext cx="36004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70C0"/>
                </a:solidFill>
              </a:rPr>
              <a:t>4кв.</a:t>
            </a:r>
            <a:endParaRPr lang="ru-RU" sz="800" dirty="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12160" y="836712"/>
            <a:ext cx="36004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70C0"/>
                </a:solidFill>
              </a:rPr>
              <a:t>1кв.</a:t>
            </a:r>
            <a:endParaRPr lang="ru-RU" sz="800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61843" y="836712"/>
            <a:ext cx="36004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70C0"/>
                </a:solidFill>
              </a:rPr>
              <a:t>2кв.</a:t>
            </a:r>
            <a:endParaRPr lang="ru-RU" sz="800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21883" y="831429"/>
            <a:ext cx="36004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70C0"/>
                </a:solidFill>
              </a:rPr>
              <a:t>3кв</a:t>
            </a:r>
            <a:endParaRPr lang="ru-RU" sz="800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81923" y="831429"/>
            <a:ext cx="36004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70C0"/>
                </a:solidFill>
              </a:rPr>
              <a:t>4кв.</a:t>
            </a:r>
            <a:endParaRPr lang="ru-RU" sz="800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441963" y="831429"/>
            <a:ext cx="36004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70C0"/>
                </a:solidFill>
              </a:rPr>
              <a:t>2</a:t>
            </a:r>
            <a:r>
              <a:rPr lang="ru-RU" sz="800" dirty="0" smtClean="0">
                <a:solidFill>
                  <a:srgbClr val="0070C0"/>
                </a:solidFill>
              </a:rPr>
              <a:t>кв.</a:t>
            </a:r>
            <a:endParaRPr lang="ru-RU" sz="800" dirty="0">
              <a:solidFill>
                <a:srgbClr val="0070C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802244" y="831429"/>
            <a:ext cx="36004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31740" y="584685"/>
            <a:ext cx="436419" cy="180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rgbClr val="0070C0"/>
                </a:solidFill>
              </a:rPr>
              <a:t>2016</a:t>
            </a:r>
            <a:endParaRPr lang="ru-RU" sz="900" dirty="0">
              <a:solidFill>
                <a:srgbClr val="0070C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638081" y="582838"/>
            <a:ext cx="436419" cy="180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rgbClr val="0070C0"/>
                </a:solidFill>
              </a:rPr>
              <a:t>2017</a:t>
            </a:r>
            <a:endParaRPr lang="ru-RU" sz="900" dirty="0">
              <a:solidFill>
                <a:srgbClr val="0070C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35681" y="582838"/>
            <a:ext cx="436419" cy="180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rgbClr val="0070C0"/>
                </a:solidFill>
              </a:rPr>
              <a:t>2018</a:t>
            </a:r>
            <a:endParaRPr lang="ru-RU" sz="900" dirty="0">
              <a:solidFill>
                <a:srgbClr val="0070C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65484" y="582838"/>
            <a:ext cx="436419" cy="180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rgbClr val="0070C0"/>
                </a:solidFill>
              </a:rPr>
              <a:t>2019</a:t>
            </a:r>
            <a:endParaRPr lang="ru-RU" sz="900" dirty="0">
              <a:solidFill>
                <a:srgbClr val="0070C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90537" y="2060848"/>
            <a:ext cx="7791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14282" y="2857496"/>
            <a:ext cx="7791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14282" y="3786190"/>
            <a:ext cx="7791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14282" y="4857760"/>
            <a:ext cx="7791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14282" y="5786454"/>
            <a:ext cx="7791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285984" y="1500174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/>
              <a:t>Разработка производственного регламента</a:t>
            </a:r>
            <a:endParaRPr lang="ru-RU" sz="1200" b="1" dirty="0"/>
          </a:p>
        </p:txBody>
      </p:sp>
      <p:sp>
        <p:nvSpPr>
          <p:cNvPr id="46" name="Ромб 45"/>
          <p:cNvSpPr/>
          <p:nvPr/>
        </p:nvSpPr>
        <p:spPr>
          <a:xfrm>
            <a:off x="1714480" y="1571612"/>
            <a:ext cx="216024" cy="21602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омб 46"/>
          <p:cNvSpPr/>
          <p:nvPr/>
        </p:nvSpPr>
        <p:spPr>
          <a:xfrm>
            <a:off x="1785918" y="2357430"/>
            <a:ext cx="216024" cy="21602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2357422" y="2285992"/>
            <a:ext cx="485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/>
              <a:t>Заключение договора с ОАО «ТАНЕКО»</a:t>
            </a:r>
            <a:endParaRPr lang="ru-RU" sz="1200" b="1" dirty="0"/>
          </a:p>
        </p:txBody>
      </p:sp>
      <p:sp>
        <p:nvSpPr>
          <p:cNvPr id="52" name="Ромб 51"/>
          <p:cNvSpPr/>
          <p:nvPr/>
        </p:nvSpPr>
        <p:spPr>
          <a:xfrm>
            <a:off x="1857356" y="4214818"/>
            <a:ext cx="216024" cy="21602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2357422" y="4143380"/>
            <a:ext cx="4357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/>
              <a:t>36 млн. рублей на переоснащение оборудования</a:t>
            </a:r>
            <a:endParaRPr lang="ru-RU" sz="1200" b="1" dirty="0"/>
          </a:p>
        </p:txBody>
      </p:sp>
      <p:sp>
        <p:nvSpPr>
          <p:cNvPr id="54" name="Ромб 53"/>
          <p:cNvSpPr/>
          <p:nvPr/>
        </p:nvSpPr>
        <p:spPr>
          <a:xfrm>
            <a:off x="1857356" y="5214950"/>
            <a:ext cx="216024" cy="21602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2428860" y="5214950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/>
              <a:t>Организация логистики</a:t>
            </a:r>
            <a:endParaRPr lang="ru-RU" sz="12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428860" y="3143248"/>
            <a:ext cx="28486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/>
              <a:t>5 млн. рублей инвестиций</a:t>
            </a:r>
            <a:endParaRPr lang="ru-RU" sz="1200" b="1" dirty="0"/>
          </a:p>
        </p:txBody>
      </p:sp>
      <p:sp>
        <p:nvSpPr>
          <p:cNvPr id="56" name="Ромб 55"/>
          <p:cNvSpPr/>
          <p:nvPr/>
        </p:nvSpPr>
        <p:spPr>
          <a:xfrm>
            <a:off x="1785918" y="3214686"/>
            <a:ext cx="216024" cy="21602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6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800" b="1" dirty="0" smtClean="0">
                <a:solidFill>
                  <a:srgbClr val="0070C0"/>
                </a:solidFill>
              </a:rPr>
              <a:t>ООО «Александровский </a:t>
            </a:r>
            <a:r>
              <a:rPr lang="ru-RU" sz="1800" b="1" dirty="0" err="1" smtClean="0">
                <a:solidFill>
                  <a:srgbClr val="0070C0"/>
                </a:solidFill>
              </a:rPr>
              <a:t>спиртзавод</a:t>
            </a:r>
            <a:r>
              <a:rPr lang="ru-RU" sz="1800" b="1" dirty="0" smtClean="0">
                <a:solidFill>
                  <a:srgbClr val="0070C0"/>
                </a:solidFill>
              </a:rPr>
              <a:t>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Объем производства и реализации продукции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Этилацетат – 2550 дал в </a:t>
            </a:r>
            <a:r>
              <a:rPr lang="ru-RU" sz="1200" dirty="0" err="1" smtClean="0"/>
              <a:t>сут</a:t>
            </a:r>
            <a:r>
              <a:rPr lang="ru-RU" sz="1200" dirty="0" smtClean="0"/>
              <a:t>. *30 </a:t>
            </a:r>
            <a:r>
              <a:rPr lang="ru-RU" sz="1200" dirty="0" err="1" smtClean="0"/>
              <a:t>дн</a:t>
            </a:r>
            <a:r>
              <a:rPr lang="ru-RU" sz="1200" dirty="0" smtClean="0"/>
              <a:t>. *11 </a:t>
            </a:r>
            <a:r>
              <a:rPr lang="ru-RU" sz="1200" dirty="0" err="1" smtClean="0"/>
              <a:t>мес.=</a:t>
            </a:r>
            <a:r>
              <a:rPr lang="ru-RU" sz="1200" dirty="0" smtClean="0"/>
              <a:t> 841500 дал./в год</a:t>
            </a:r>
            <a:br>
              <a:rPr lang="ru-RU" sz="1200" dirty="0" smtClean="0"/>
            </a:br>
            <a:r>
              <a:rPr lang="ru-RU" sz="1200" dirty="0" smtClean="0"/>
              <a:t>841500 дал /в год*1350 руб. (с акцизом и НДС)=1 136 025 000 руб.</a:t>
            </a:r>
            <a:br>
              <a:rPr lang="ru-RU" sz="1200" dirty="0" smtClean="0"/>
            </a:br>
            <a:r>
              <a:rPr lang="ru-RU" sz="1200" dirty="0" smtClean="0"/>
              <a:t>- в т.ч. сумма </a:t>
            </a:r>
            <a:r>
              <a:rPr lang="ru-RU" sz="1200" b="1" dirty="0" smtClean="0"/>
              <a:t>акциза</a:t>
            </a:r>
            <a:r>
              <a:rPr lang="ru-RU" sz="1200" dirty="0" smtClean="0"/>
              <a:t> 841500 дал.*500 руб.=</a:t>
            </a:r>
            <a:r>
              <a:rPr lang="ru-RU" sz="1200" b="1" dirty="0" smtClean="0"/>
              <a:t>420 750 000 руб.;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сумма </a:t>
            </a:r>
            <a:r>
              <a:rPr lang="ru-RU" sz="1200" b="1" dirty="0" smtClean="0"/>
              <a:t>НДС </a:t>
            </a:r>
            <a:r>
              <a:rPr lang="ru-RU" sz="1200" dirty="0" smtClean="0"/>
              <a:t>1 136 025 000 руб. :118%*18%= </a:t>
            </a:r>
            <a:r>
              <a:rPr lang="ru-RU" sz="1200" b="1" dirty="0" smtClean="0"/>
              <a:t>173 291 949 руб.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Кормовые дрожжи- 20 т./</a:t>
            </a:r>
            <a:r>
              <a:rPr lang="ru-RU" sz="1200" dirty="0" err="1" smtClean="0"/>
              <a:t>сут</a:t>
            </a:r>
            <a:r>
              <a:rPr lang="ru-RU" sz="1200" dirty="0" smtClean="0"/>
              <a:t>.*30 </a:t>
            </a:r>
            <a:r>
              <a:rPr lang="ru-RU" sz="1200" dirty="0" err="1" smtClean="0"/>
              <a:t>дн</a:t>
            </a:r>
            <a:r>
              <a:rPr lang="ru-RU" sz="1200" dirty="0" smtClean="0"/>
              <a:t>. *11 мес.=6600 т/ год</a:t>
            </a:r>
            <a:br>
              <a:rPr lang="ru-RU" sz="1200" dirty="0" smtClean="0"/>
            </a:br>
            <a:r>
              <a:rPr lang="ru-RU" sz="1200" dirty="0" smtClean="0"/>
              <a:t>6600 т./в год*10000 т/руб.=66 000 000 руб.</a:t>
            </a:r>
            <a:br>
              <a:rPr lang="ru-RU" sz="1200" dirty="0" smtClean="0"/>
            </a:br>
            <a:r>
              <a:rPr lang="ru-RU" sz="1200" dirty="0" smtClean="0"/>
              <a:t>- в т.ч. сумма </a:t>
            </a:r>
            <a:r>
              <a:rPr lang="ru-RU" sz="1200" b="1" dirty="0" smtClean="0"/>
              <a:t>НДС</a:t>
            </a:r>
            <a:r>
              <a:rPr lang="ru-RU" sz="1200" dirty="0" smtClean="0"/>
              <a:t> 66 000 000 руб. :118%*18%=</a:t>
            </a:r>
            <a:r>
              <a:rPr lang="ru-RU" sz="1200" b="1" dirty="0" smtClean="0"/>
              <a:t>10 067 796 руб.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 </a:t>
            </a:r>
            <a:r>
              <a:rPr lang="ru-RU" sz="1200" dirty="0" smtClean="0"/>
              <a:t>Углекислый газ 8,5 т./в </a:t>
            </a:r>
            <a:r>
              <a:rPr lang="ru-RU" sz="1200" dirty="0" err="1" smtClean="0"/>
              <a:t>сут</a:t>
            </a:r>
            <a:r>
              <a:rPr lang="ru-RU" sz="1200" dirty="0" smtClean="0"/>
              <a:t>.*30 </a:t>
            </a:r>
            <a:r>
              <a:rPr lang="ru-RU" sz="1200" dirty="0" err="1" smtClean="0"/>
              <a:t>дн</a:t>
            </a:r>
            <a:r>
              <a:rPr lang="ru-RU" sz="1200" dirty="0" smtClean="0"/>
              <a:t>.*11 мес.=2805 т/ год  </a:t>
            </a:r>
            <a:br>
              <a:rPr lang="ru-RU" sz="1200" dirty="0" smtClean="0"/>
            </a:br>
            <a:r>
              <a:rPr lang="ru-RU" sz="1200" dirty="0" smtClean="0"/>
              <a:t>2805 т/ год * 5000 руб.=14 025 000 руб.</a:t>
            </a:r>
            <a:br>
              <a:rPr lang="ru-RU" sz="1200" dirty="0" smtClean="0"/>
            </a:br>
            <a:r>
              <a:rPr lang="ru-RU" sz="1200" dirty="0" smtClean="0"/>
              <a:t>- в т.ч. сумма </a:t>
            </a:r>
            <a:r>
              <a:rPr lang="ru-RU" sz="1200" b="1" dirty="0" smtClean="0"/>
              <a:t>НДС</a:t>
            </a:r>
            <a:r>
              <a:rPr lang="ru-RU" sz="1200" dirty="0" smtClean="0"/>
              <a:t> 14 025 000 руб. :118%*18%=</a:t>
            </a:r>
            <a:r>
              <a:rPr lang="ru-RU" sz="1200" b="1" dirty="0" smtClean="0"/>
              <a:t>2 139 407 руб.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Всего выручка от реализации продукции – 1 216 050 000 руб.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в том числе акциз                                           -  420 750 000 руб.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                        НДС                                           - 185 499 152 руб.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 Прогноз налоговых платежей за год  всего: 631 321 234 руб.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в т.ч. акциз                                                     - 420 750 000 руб.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           НДС                                                      - 185 499 152 руб.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           Налог на имущество                         - 434960 руб.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           Земельный налог                               - 361 274 руб.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           Водный налог                                     -   85 848 руб.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           Транспортный налог                        -  200 000 руб.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           Налог на прибыль                            -  5 580 000  руб.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           Плата на окружающую среду            - 224 000 руб.  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           </a:t>
            </a:r>
            <a:r>
              <a:rPr lang="ru-RU" sz="1200" b="1" dirty="0" err="1" smtClean="0"/>
              <a:t>Страх.взносы</a:t>
            </a:r>
            <a:r>
              <a:rPr lang="ru-RU" sz="1200" b="1" dirty="0" smtClean="0"/>
              <a:t> (</a:t>
            </a:r>
            <a:r>
              <a:rPr lang="ru-RU" sz="1200" b="1" dirty="0" err="1" smtClean="0"/>
              <a:t>справочно</a:t>
            </a:r>
            <a:r>
              <a:rPr lang="ru-RU" sz="1200" b="1" dirty="0" smtClean="0"/>
              <a:t> ФОТ 42 000 000 руб. *0,303%) - 12 726 000 руб.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           НДФЛ                                                      - 5 460 000 руб.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3075" name="Picture 3" descr="C:\Users\Tatyana.Muftayeva.D001\Desktop\spirtzav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857496"/>
            <a:ext cx="3005090" cy="200026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076" name="Picture 4" descr="C:\Users\Tatyana.Muftayeva.D001\Desktop\image1089813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1048" y="428604"/>
            <a:ext cx="3054356" cy="214314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tyana.Muftayeva.D001\Desktop\slide_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rgbClr val="005024">
                <a:alpha val="60000"/>
              </a:srgbClr>
            </a:glow>
          </a:effectLst>
        </p:spPr>
      </p:pic>
      <p:sp>
        <p:nvSpPr>
          <p:cNvPr id="5" name="Прямоугольная выноска 4"/>
          <p:cNvSpPr/>
          <p:nvPr/>
        </p:nvSpPr>
        <p:spPr>
          <a:xfrm>
            <a:off x="285720" y="285728"/>
            <a:ext cx="4786346" cy="500066"/>
          </a:xfrm>
          <a:prstGeom prst="wedgeRectCallout">
            <a:avLst>
              <a:gd name="adj1" fmla="val -20833"/>
              <a:gd name="adj2" fmla="val 7939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5024"/>
                </a:solidFill>
              </a:rPr>
              <a:t>Пшеница (ЗЕРНО)</a:t>
            </a:r>
            <a:endParaRPr lang="ru-RU" b="1" dirty="0">
              <a:solidFill>
                <a:srgbClr val="005024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85720" y="928670"/>
            <a:ext cx="3929090" cy="477138"/>
          </a:xfrm>
          <a:prstGeom prst="wedgeRectCallout">
            <a:avLst>
              <a:gd name="adj1" fmla="val -20691"/>
              <a:gd name="adj2" fmla="val 7235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5024"/>
                </a:solidFill>
              </a:rPr>
              <a:t>Очищенная пшеница</a:t>
            </a:r>
            <a:endParaRPr lang="ru-RU" b="1" dirty="0">
              <a:solidFill>
                <a:srgbClr val="005024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293863" y="1530132"/>
            <a:ext cx="3494246" cy="514327"/>
          </a:xfrm>
          <a:prstGeom prst="wedgeRectCallout">
            <a:avLst>
              <a:gd name="adj1" fmla="val -20691"/>
              <a:gd name="adj2" fmla="val 7235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5024"/>
                </a:solidFill>
              </a:rPr>
              <a:t>Помол</a:t>
            </a:r>
            <a:endParaRPr lang="ru-RU" b="1" dirty="0">
              <a:solidFill>
                <a:srgbClr val="005024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74417" y="2170350"/>
            <a:ext cx="3226013" cy="500065"/>
          </a:xfrm>
          <a:prstGeom prst="wedgeRectCallout">
            <a:avLst>
              <a:gd name="adj1" fmla="val -20691"/>
              <a:gd name="adj2" fmla="val 7235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5024"/>
                </a:solidFill>
              </a:rPr>
              <a:t>Переработка муки</a:t>
            </a:r>
            <a:endParaRPr lang="ru-RU" b="1" dirty="0">
              <a:solidFill>
                <a:srgbClr val="005024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786058"/>
            <a:ext cx="2786082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5024"/>
                </a:solidFill>
              </a:rPr>
              <a:t>Крахмал А и Б</a:t>
            </a:r>
            <a:endParaRPr lang="ru-RU" b="1" dirty="0">
              <a:solidFill>
                <a:srgbClr val="005024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9124" y="928670"/>
            <a:ext cx="1571636" cy="4601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Отходы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00496" y="1535502"/>
            <a:ext cx="1571636" cy="4922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Отруби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3500438"/>
            <a:ext cx="1357322" cy="4922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Этилацетат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14480" y="3500438"/>
            <a:ext cx="1214446" cy="4922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Глютен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40" y="3500438"/>
            <a:ext cx="1643074" cy="4922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Разрыхлитель теста</a:t>
            </a:r>
            <a:endParaRPr lang="ru-RU" b="1" dirty="0"/>
          </a:p>
        </p:txBody>
      </p:sp>
      <p:pic>
        <p:nvPicPr>
          <p:cNvPr id="1030" name="Picture 6" descr="C:\Users\Tatyana.Muftayeva.D001\Desktop\1342179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28604"/>
            <a:ext cx="2678859" cy="2143140"/>
          </a:xfrm>
          <a:prstGeom prst="rect">
            <a:avLst/>
          </a:prstGeom>
          <a:ln>
            <a:noFill/>
          </a:ln>
          <a:effectLst>
            <a:glow rad="63500">
              <a:srgbClr val="23AD2A">
                <a:alpha val="40000"/>
              </a:srgbClr>
            </a:glow>
            <a:softEdge rad="112500"/>
          </a:effectLst>
        </p:spPr>
      </p:pic>
      <p:pic>
        <p:nvPicPr>
          <p:cNvPr id="1031" name="Picture 7" descr="C:\Users\Tatyana.Muftayeva.D001\Desktop\pro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928934"/>
            <a:ext cx="3143272" cy="2214578"/>
          </a:xfrm>
          <a:prstGeom prst="rect">
            <a:avLst/>
          </a:prstGeom>
          <a:noFill/>
          <a:effectLst>
            <a:glow rad="101600">
              <a:srgbClr val="23AD2A">
                <a:alpha val="60000"/>
              </a:srgbClr>
            </a:glow>
            <a:softEdge rad="63500"/>
          </a:effectLst>
        </p:spPr>
      </p:pic>
      <p:pic>
        <p:nvPicPr>
          <p:cNvPr id="1033" name="Picture 9" descr="C:\Users\Tatyana.Muftayeva.D001\Desktop\img_4773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929198"/>
            <a:ext cx="1500198" cy="1738308"/>
          </a:xfrm>
          <a:prstGeom prst="rect">
            <a:avLst/>
          </a:prstGeom>
          <a:ln>
            <a:noFill/>
          </a:ln>
          <a:effectLst>
            <a:glow rad="63500">
              <a:srgbClr val="23AD2A">
                <a:alpha val="40000"/>
              </a:srgbClr>
            </a:glow>
            <a:softEdge rad="112500"/>
          </a:effectLst>
        </p:spPr>
      </p:pic>
      <p:pic>
        <p:nvPicPr>
          <p:cNvPr id="1034" name="Picture 10" descr="C:\Users\Tatyana.Muftayeva.D001\Desktop\gluten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4786322"/>
            <a:ext cx="1714512" cy="1285884"/>
          </a:xfrm>
          <a:prstGeom prst="rect">
            <a:avLst/>
          </a:prstGeom>
          <a:noFill/>
          <a:effectLst>
            <a:glow rad="139700">
              <a:srgbClr val="23AD2A">
                <a:alpha val="40000"/>
              </a:srgbClr>
            </a:glow>
            <a:softEdge rad="63500"/>
          </a:effectLst>
        </p:spPr>
      </p:pic>
      <p:pic>
        <p:nvPicPr>
          <p:cNvPr id="3077" name="Picture 5" descr="C:\Users\Tatyana.Muftayeva.D001\Desktop\2662981_bi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357694"/>
            <a:ext cx="1428760" cy="1500198"/>
          </a:xfrm>
          <a:prstGeom prst="rect">
            <a:avLst/>
          </a:prstGeom>
          <a:noFill/>
          <a:effectLst>
            <a:glow rad="101600">
              <a:srgbClr val="23AD2A">
                <a:alpha val="60000"/>
              </a:srgb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\\s001\Отдел экономики и территориального развития\Эльвира\Фото био\551-tarim-sanayi.jpeg"/>
          <p:cNvPicPr>
            <a:picLocks noChangeAspect="1" noChangeArrowheads="1"/>
          </p:cNvPicPr>
          <p:nvPr/>
        </p:nvPicPr>
        <p:blipFill>
          <a:blip r:embed="rId2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928926" y="142852"/>
            <a:ext cx="3571900" cy="150019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ea typeface="DotumChe" pitchFamily="49" charset="-127"/>
                <a:cs typeface="FreesiaUPC" pitchFamily="34" charset="-34"/>
              </a:rPr>
              <a:t>Этилацетат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  <a:ea typeface="DotumChe" pitchFamily="49" charset="-127"/>
              <a:cs typeface="FreesiaUPC" pitchFamily="34" charset="-34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700000">
            <a:off x="5740530" y="1891835"/>
            <a:ext cx="1129401" cy="5400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7800000">
            <a:off x="2333880" y="1862175"/>
            <a:ext cx="1171107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0034" y="2714620"/>
            <a:ext cx="2786082" cy="121444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Малотонажная</a:t>
            </a:r>
            <a:r>
              <a:rPr lang="ru-RU" dirty="0" smtClean="0">
                <a:latin typeface="Comic Sans MS" pitchFamily="66" charset="0"/>
              </a:rPr>
              <a:t> химия (растворители)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86512" y="2643182"/>
            <a:ext cx="2428892" cy="12715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Comic Sans MS" pitchFamily="66" charset="0"/>
                <a:cs typeface="David" pitchFamily="34" charset="-79"/>
              </a:rPr>
              <a:t>Биотопливо</a:t>
            </a:r>
            <a:endParaRPr lang="ru-RU" sz="2000" b="1" dirty="0">
              <a:latin typeface="Comic Sans MS" pitchFamily="66" charset="0"/>
              <a:cs typeface="David" pitchFamily="34" charset="-79"/>
            </a:endParaRPr>
          </a:p>
        </p:txBody>
      </p:sp>
      <p:pic>
        <p:nvPicPr>
          <p:cNvPr id="2054" name="Picture 6" descr="\\s001\Отдел экономики и территориального развития\Эльвира\Фото био\biotopli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071942"/>
            <a:ext cx="2928958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2052" name="Picture 4" descr="\\s001\Отдел экономики и территориального развития\Эльвира\Фото био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42"/>
            <a:ext cx="3071834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142852"/>
            <a:ext cx="121444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Зерно </a:t>
            </a:r>
            <a:r>
              <a:rPr lang="ru-RU" sz="1200" b="1" dirty="0" smtClean="0"/>
              <a:t>(22тыс.тонн в год=100%)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142852"/>
            <a:ext cx="135732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Брага (сырье)+</a:t>
            </a:r>
            <a:r>
              <a:rPr lang="en-US" sz="1600" b="1" dirty="0" smtClean="0"/>
              <a:t>H</a:t>
            </a:r>
            <a:r>
              <a:rPr lang="en-US" sz="1050" b="1" dirty="0" smtClean="0"/>
              <a:t>2</a:t>
            </a:r>
            <a:r>
              <a:rPr lang="en-US" sz="1600" b="1" dirty="0" smtClean="0"/>
              <a:t>SO</a:t>
            </a:r>
            <a:r>
              <a:rPr lang="en-US" sz="1050" b="1" dirty="0" smtClean="0"/>
              <a:t>4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2000240"/>
            <a:ext cx="64294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200" dirty="0" smtClean="0"/>
          </a:p>
          <a:p>
            <a:pPr algn="ctr"/>
            <a:r>
              <a:rPr lang="ru-RU" sz="1400" b="1" dirty="0" smtClean="0"/>
              <a:t>Крахмал</a:t>
            </a:r>
          </a:p>
          <a:p>
            <a:pPr algn="ctr"/>
            <a:r>
              <a:rPr lang="ru-RU" sz="1100" dirty="0" smtClean="0"/>
              <a:t>(ДРМ - 5 чел</a:t>
            </a:r>
          </a:p>
          <a:p>
            <a:pPr algn="ctr"/>
            <a:r>
              <a:rPr lang="ru-RU" sz="1100" dirty="0" smtClean="0"/>
              <a:t>ДИ – 5 млн. </a:t>
            </a:r>
            <a:r>
              <a:rPr lang="ru-RU" sz="1100" dirty="0" err="1" smtClean="0"/>
              <a:t>руб</a:t>
            </a:r>
            <a:r>
              <a:rPr lang="ru-RU" sz="1100" dirty="0" smtClean="0"/>
              <a:t>)</a:t>
            </a:r>
          </a:p>
          <a:p>
            <a:pPr algn="ctr"/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1071546"/>
            <a:ext cx="107157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Помол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72330" y="1071546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b="1" dirty="0" err="1" smtClean="0"/>
              <a:t>Биотопливо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 </a:t>
            </a:r>
            <a:r>
              <a:rPr lang="ru-RU" sz="1200" dirty="0" smtClean="0"/>
              <a:t>(ДРМ - 20 чел</a:t>
            </a:r>
          </a:p>
          <a:p>
            <a:pPr algn="ctr"/>
            <a:r>
              <a:rPr lang="ru-RU" sz="1200" dirty="0" smtClean="0"/>
              <a:t>ДИ-  10 млн. </a:t>
            </a:r>
            <a:r>
              <a:rPr lang="ru-RU" sz="1200" dirty="0" err="1" smtClean="0"/>
              <a:t>руб</a:t>
            </a:r>
            <a:r>
              <a:rPr lang="ru-RU" sz="1200" dirty="0" smtClean="0"/>
              <a:t>)</a:t>
            </a:r>
          </a:p>
          <a:p>
            <a:pPr algn="ctr"/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2000240"/>
            <a:ext cx="64294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b="1" dirty="0" err="1" smtClean="0"/>
              <a:t>Глютен</a:t>
            </a:r>
            <a:endParaRPr lang="ru-RU" sz="1400" b="1" dirty="0" smtClean="0"/>
          </a:p>
          <a:p>
            <a:pPr algn="ctr"/>
            <a:r>
              <a:rPr lang="ru-RU" sz="1100" dirty="0" smtClean="0"/>
              <a:t>(ДРМ – 7 чел</a:t>
            </a:r>
          </a:p>
          <a:p>
            <a:pPr algn="ctr"/>
            <a:r>
              <a:rPr lang="ru-RU" sz="1100" dirty="0" smtClean="0"/>
              <a:t>ДИ - 5 млн. </a:t>
            </a:r>
            <a:r>
              <a:rPr lang="ru-RU" sz="1100" dirty="0" err="1" smtClean="0"/>
              <a:t>руб</a:t>
            </a:r>
            <a:r>
              <a:rPr lang="ru-RU" sz="1400" dirty="0" smtClean="0"/>
              <a:t>)</a:t>
            </a:r>
          </a:p>
          <a:p>
            <a:pPr algn="ctr"/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1071546"/>
            <a:ext cx="57150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/>
              <a:t>Углекислый газ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1071546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b="1" dirty="0" smtClean="0"/>
              <a:t>Барда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3714752"/>
            <a:ext cx="785818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400" b="1" dirty="0" smtClean="0"/>
              <a:t>Карбонат аммония  </a:t>
            </a:r>
          </a:p>
          <a:p>
            <a:pPr algn="ctr"/>
            <a:r>
              <a:rPr lang="ru-RU" sz="1200" dirty="0" smtClean="0"/>
              <a:t>(ДРМ - 5 чел</a:t>
            </a:r>
          </a:p>
          <a:p>
            <a:pPr algn="ctr"/>
            <a:r>
              <a:rPr lang="ru-RU" sz="1200" dirty="0" smtClean="0"/>
              <a:t>ДИ – 2 млн. </a:t>
            </a:r>
            <a:r>
              <a:rPr lang="ru-RU" sz="1200" dirty="0" err="1" smtClean="0"/>
              <a:t>руб</a:t>
            </a:r>
            <a:r>
              <a:rPr lang="ru-RU" sz="1200" dirty="0" smtClean="0"/>
              <a:t>)</a:t>
            </a:r>
          </a:p>
          <a:p>
            <a:pPr algn="ctr"/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71934" y="3714752"/>
            <a:ext cx="785819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b="1" dirty="0" smtClean="0"/>
          </a:p>
          <a:p>
            <a:pPr algn="ctr"/>
            <a:r>
              <a:rPr lang="ru-RU" sz="1400" b="1" dirty="0" smtClean="0"/>
              <a:t>Углекислота сжиженная  </a:t>
            </a:r>
          </a:p>
          <a:p>
            <a:pPr algn="ctr"/>
            <a:r>
              <a:rPr lang="ru-RU" sz="1200" dirty="0" smtClean="0"/>
              <a:t>(ДРМ - 5 чел)</a:t>
            </a:r>
          </a:p>
          <a:p>
            <a:pPr algn="ctr"/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29388" y="1928802"/>
            <a:ext cx="857256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b="1" dirty="0" smtClean="0"/>
          </a:p>
          <a:p>
            <a:pPr algn="ctr"/>
            <a:r>
              <a:rPr lang="ru-RU" sz="1400" b="1" dirty="0" smtClean="0"/>
              <a:t>Пищевая добавка</a:t>
            </a:r>
          </a:p>
          <a:p>
            <a:pPr algn="ctr"/>
            <a:r>
              <a:rPr lang="ru-RU" sz="1400" b="1" dirty="0" smtClean="0"/>
              <a:t> </a:t>
            </a:r>
            <a:r>
              <a:rPr lang="ru-RU" sz="1100" dirty="0" smtClean="0"/>
              <a:t>(ДРМ - 6 чел</a:t>
            </a:r>
          </a:p>
          <a:p>
            <a:pPr algn="ctr"/>
            <a:r>
              <a:rPr lang="ru-RU" sz="1100" dirty="0" smtClean="0"/>
              <a:t>ДИ- 1,5 млн. </a:t>
            </a:r>
            <a:r>
              <a:rPr lang="ru-RU" sz="1100" dirty="0" err="1" smtClean="0"/>
              <a:t>руб</a:t>
            </a:r>
            <a:r>
              <a:rPr lang="ru-RU" sz="1100" dirty="0" smtClean="0"/>
              <a:t>)</a:t>
            </a:r>
          </a:p>
          <a:p>
            <a:pPr algn="ctr"/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1928802"/>
            <a:ext cx="857256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400" b="1" dirty="0" smtClean="0"/>
              <a:t>Кормовые дрожжи</a:t>
            </a:r>
            <a:r>
              <a:rPr lang="ru-RU" b="1" dirty="0" smtClean="0"/>
              <a:t> </a:t>
            </a:r>
            <a:r>
              <a:rPr lang="ru-RU" sz="1200" dirty="0" smtClean="0"/>
              <a:t>(ДРМ - 15 чел</a:t>
            </a:r>
          </a:p>
          <a:p>
            <a:pPr algn="ctr"/>
            <a:r>
              <a:rPr lang="ru-RU" sz="1200" dirty="0" smtClean="0"/>
              <a:t>ДИ- 10 млн. </a:t>
            </a:r>
            <a:r>
              <a:rPr lang="ru-RU" sz="1200" dirty="0" err="1" smtClean="0"/>
              <a:t>руб</a:t>
            </a:r>
            <a:r>
              <a:rPr lang="ru-RU" sz="1200" dirty="0" smtClean="0"/>
              <a:t>)</a:t>
            </a:r>
          </a:p>
          <a:p>
            <a:pPr algn="ctr"/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00694" y="1928802"/>
            <a:ext cx="857256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b="1" dirty="0" smtClean="0"/>
              <a:t>Выращивание дафния 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200" dirty="0" smtClean="0"/>
              <a:t>(ДРМ - 3 чел,  ДИ-  1,5 млн. </a:t>
            </a:r>
            <a:r>
              <a:rPr lang="ru-RU" sz="1200" dirty="0" err="1" smtClean="0"/>
              <a:t>руб</a:t>
            </a:r>
            <a:r>
              <a:rPr lang="ru-RU" sz="1200" dirty="0" smtClean="0"/>
              <a:t>)</a:t>
            </a:r>
          </a:p>
          <a:p>
            <a:pPr algn="ctr"/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929322" y="142852"/>
            <a:ext cx="171451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r>
              <a:rPr lang="ru-RU" sz="1400" b="1" dirty="0" smtClean="0"/>
              <a:t>Этилацетат </a:t>
            </a:r>
          </a:p>
          <a:p>
            <a:pPr algn="ctr"/>
            <a:r>
              <a:rPr lang="ru-RU" sz="1200" dirty="0" smtClean="0"/>
              <a:t>(ДРМ - 110 чел</a:t>
            </a:r>
          </a:p>
          <a:p>
            <a:pPr algn="ctr"/>
            <a:r>
              <a:rPr lang="ru-RU" sz="1200" dirty="0" smtClean="0"/>
              <a:t>ДИ- 1 млн. </a:t>
            </a:r>
            <a:r>
              <a:rPr lang="ru-RU" sz="1200" dirty="0" err="1" smtClean="0"/>
              <a:t>руб</a:t>
            </a:r>
            <a:r>
              <a:rPr lang="ru-RU" sz="1200" dirty="0" smtClean="0"/>
              <a:t>)</a:t>
            </a:r>
          </a:p>
          <a:p>
            <a:pPr algn="ctr"/>
            <a:endParaRPr lang="ru-RU" sz="14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3123464" y="511073"/>
            <a:ext cx="461606" cy="7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000628" y="500042"/>
            <a:ext cx="928694" cy="7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4" idx="0"/>
          </p:cNvCxnSpPr>
          <p:nvPr/>
        </p:nvCxnSpPr>
        <p:spPr>
          <a:xfrm>
            <a:off x="4429124" y="785794"/>
            <a:ext cx="114300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786578" y="785794"/>
            <a:ext cx="35560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6" idx="2"/>
          </p:cNvCxnSpPr>
          <p:nvPr/>
        </p:nvCxnSpPr>
        <p:spPr>
          <a:xfrm rot="5400000">
            <a:off x="3982636" y="732217"/>
            <a:ext cx="285754" cy="3929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>
            <a:off x="2143108" y="1785926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85720" y="5929330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ДРМ - дополнительные рабочие места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ДИ – дополнительные инвестиции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42844" y="142852"/>
            <a:ext cx="128588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pPr algn="ctr"/>
            <a:r>
              <a:rPr lang="ru-RU" sz="1200" b="1" dirty="0" err="1" smtClean="0"/>
              <a:t>Азнакаевский</a:t>
            </a:r>
            <a:r>
              <a:rPr lang="ru-RU" sz="1200" b="1" dirty="0" smtClean="0"/>
              <a:t> элеватор -45,7%</a:t>
            </a:r>
          </a:p>
          <a:p>
            <a:pPr algn="ctr"/>
            <a:r>
              <a:rPr lang="ru-RU" sz="1200" b="1" dirty="0" smtClean="0"/>
              <a:t>(30т. в сутки)</a:t>
            </a:r>
            <a:endParaRPr lang="ru-RU" sz="1100" dirty="0" smtClean="0"/>
          </a:p>
          <a:p>
            <a:pPr algn="ctr"/>
            <a:endParaRPr lang="ru-RU" sz="1600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142844" y="928670"/>
            <a:ext cx="128588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pPr algn="ctr"/>
            <a:r>
              <a:rPr lang="ru-RU" sz="1200" b="1" dirty="0" err="1" smtClean="0"/>
              <a:t>Ютазинский</a:t>
            </a:r>
            <a:r>
              <a:rPr lang="ru-RU" sz="1200" b="1" dirty="0" smtClean="0"/>
              <a:t> элеватор-12,2%</a:t>
            </a:r>
          </a:p>
          <a:p>
            <a:pPr algn="ctr"/>
            <a:r>
              <a:rPr lang="ru-RU" sz="1200" b="1" dirty="0" smtClean="0"/>
              <a:t>(8т. в сутки)</a:t>
            </a:r>
            <a:endParaRPr lang="ru-RU" sz="1200" dirty="0" smtClean="0"/>
          </a:p>
          <a:p>
            <a:pPr algn="ctr"/>
            <a:endParaRPr lang="ru-RU" sz="1600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142844" y="1714488"/>
            <a:ext cx="128588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Оренбургская область-10,1%</a:t>
            </a:r>
          </a:p>
          <a:p>
            <a:pPr algn="ctr"/>
            <a:r>
              <a:rPr lang="ru-RU" sz="1200" b="1" dirty="0" smtClean="0"/>
              <a:t>(6,7т. в сутки)</a:t>
            </a:r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600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142844" y="2500306"/>
            <a:ext cx="128588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pPr algn="ctr"/>
            <a:endParaRPr lang="ru-RU" sz="1100" b="1" dirty="0" smtClean="0"/>
          </a:p>
          <a:p>
            <a:pPr algn="ctr"/>
            <a:r>
              <a:rPr lang="ru-RU" sz="1100" b="1" dirty="0" smtClean="0"/>
              <a:t>С/</a:t>
            </a:r>
            <a:r>
              <a:rPr lang="ru-RU" sz="1100" b="1" dirty="0" err="1" smtClean="0"/>
              <a:t>х</a:t>
            </a:r>
            <a:r>
              <a:rPr lang="ru-RU" sz="1100" b="1" dirty="0" smtClean="0"/>
              <a:t> производители БМР-32</a:t>
            </a:r>
            <a:r>
              <a:rPr lang="ru-RU" sz="1200" b="1" dirty="0" smtClean="0"/>
              <a:t>%</a:t>
            </a:r>
          </a:p>
          <a:p>
            <a:pPr algn="ctr"/>
            <a:r>
              <a:rPr lang="ru-RU" sz="1200" b="1" dirty="0" smtClean="0"/>
              <a:t>(21т. в сутки)</a:t>
            </a:r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600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 flipV="1">
            <a:off x="1415562" y="492369"/>
            <a:ext cx="536330" cy="87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393671" y="1677975"/>
            <a:ext cx="235745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1428728" y="2857496"/>
            <a:ext cx="131865" cy="15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1428728" y="2071678"/>
            <a:ext cx="131865" cy="15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1428728" y="1357298"/>
            <a:ext cx="131865" cy="15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rot="16200000" flipH="1">
            <a:off x="2643174" y="1785926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>
            <a:endCxn id="15" idx="0"/>
          </p:cNvCxnSpPr>
          <p:nvPr/>
        </p:nvCxnSpPr>
        <p:spPr>
          <a:xfrm rot="5400000">
            <a:off x="3018225" y="3018233"/>
            <a:ext cx="1214444" cy="1785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endCxn id="16" idx="0"/>
          </p:cNvCxnSpPr>
          <p:nvPr/>
        </p:nvCxnSpPr>
        <p:spPr>
          <a:xfrm rot="16200000" flipH="1">
            <a:off x="3696885" y="2946793"/>
            <a:ext cx="1214446" cy="321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>
            <a:endCxn id="18" idx="0"/>
          </p:cNvCxnSpPr>
          <p:nvPr/>
        </p:nvCxnSpPr>
        <p:spPr>
          <a:xfrm rot="5400000">
            <a:off x="4894267" y="1821645"/>
            <a:ext cx="213519" cy="7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6200000" flipH="1">
            <a:off x="2376897" y="944914"/>
            <a:ext cx="318389" cy="1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>
            <a:off x="5680084" y="1820850"/>
            <a:ext cx="213519" cy="7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6358746" y="1714488"/>
            <a:ext cx="28495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2786050" y="6357958"/>
            <a:ext cx="2928958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Итого 36 млн. рублей=100%</a:t>
            </a:r>
            <a:endParaRPr lang="ru-RU" sz="16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214678" y="5357826"/>
            <a:ext cx="1571636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2 млн. руб. = 5,6%</a:t>
            </a:r>
            <a:endParaRPr lang="ru-RU" sz="1400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928794" y="3500438"/>
            <a:ext cx="1143008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10 млн. руб. = 27,8%</a:t>
            </a:r>
            <a:endParaRPr lang="ru-RU" sz="14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7358082" y="1785926"/>
            <a:ext cx="1714544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11 млн. руб.=30,5%</a:t>
            </a:r>
            <a:endParaRPr lang="ru-RU" sz="14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5000628" y="3643314"/>
            <a:ext cx="1785950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13 млн.руб.=36,1%</a:t>
            </a:r>
          </a:p>
          <a:p>
            <a:pPr algn="ctr"/>
            <a:endParaRPr lang="ru-RU" sz="1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522</Words>
  <Application>Microsoft Office PowerPoint</Application>
  <PresentationFormat>Экран (4:3)</PresentationFormat>
  <Paragraphs>223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Паспорт продуктивного направления Целевой рынок (2016-2030гг.) тыс.далл </vt:lpstr>
      <vt:lpstr>Анализ существующих / недостающих ресурсов ООО «Александровский спиртзавод»</vt:lpstr>
      <vt:lpstr>Дорожная карта </vt:lpstr>
      <vt:lpstr>                   ООО «Александровский спиртзавод» Объем производства и реализации продукции  Этилацетат – 2550 дал в сут. *30 дн. *11 мес.= 841500 дал./в год 841500 дал /в год*1350 руб. (с акцизом и НДС)=1 136 025 000 руб. - в т.ч. сумма акциза 841500 дал.*500 руб.=420 750 000 руб.; сумма НДС 1 136 025 000 руб. :118%*18%= 173 291 949 руб.  Кормовые дрожжи- 20 т./сут.*30 дн. *11 мес.=6600 т/ год 6600 т./в год*10000 т/руб.=66 000 000 руб. - в т.ч. сумма НДС 66 000 000 руб. :118%*18%=10 067 796 руб.  Углекислый газ 8,5 т./в сут.*30 дн.*11 мес.=2805 т/ год   2805 т/ год * 5000 руб.=14 025 000 руб. - в т.ч. сумма НДС 14 025 000 руб. :118%*18%=2 139 407 руб. Всего выручка от реализации продукции – 1 216 050 000 руб. в том числе акциз                                           -  420 750 000 руб.                         НДС                                           - 185 499 152 руб.  Прогноз налоговых платежей за год  всего: 631 321 234 руб. в т.ч. акциз                                                     - 420 750 000 руб.            НДС                                                      - 185 499 152 руб.            Налог на имущество                         - 434960 руб.            Земельный налог                               - 361 274 руб.            Водный налог                                     -   85 848 руб.            Транспортный налог                        -  200 000 руб.            Налог на прибыль                            -  5 580 000  руб.            Плата на окружающую среду            - 224 000 руб.               Страх.взносы (справочно ФОТ 42 000 000 руб. *0,303%) - 12 726 000 руб.            НДФЛ                                                      - 5 460 000 руб. 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Elvira.Mingaliyeva</dc:creator>
  <cp:lastModifiedBy>Tatyana.Muftayeva</cp:lastModifiedBy>
  <cp:revision>147</cp:revision>
  <dcterms:created xsi:type="dcterms:W3CDTF">2015-10-12T05:04:24Z</dcterms:created>
  <dcterms:modified xsi:type="dcterms:W3CDTF">2016-02-20T10:22:13Z</dcterms:modified>
</cp:coreProperties>
</file>