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9"/>
  </p:notesMasterIdLst>
  <p:sldIdLst>
    <p:sldId id="311" r:id="rId2"/>
    <p:sldId id="312" r:id="rId3"/>
    <p:sldId id="317" r:id="rId4"/>
    <p:sldId id="318" r:id="rId5"/>
    <p:sldId id="319" r:id="rId6"/>
    <p:sldId id="314" r:id="rId7"/>
    <p:sldId id="303" r:id="rId8"/>
  </p:sldIdLst>
  <p:sldSz cx="9144000" cy="5143500" type="screen16x9"/>
  <p:notesSz cx="6797675" cy="9926638"/>
  <p:embeddedFontLst>
    <p:embeddedFont>
      <p:font typeface="Comfortaa" panose="020B0604020202020204" charset="0"/>
      <p:regular r:id="rId10"/>
      <p:bold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1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E12"/>
    <a:srgbClr val="EDF0DC"/>
    <a:srgbClr val="F2D66E"/>
    <a:srgbClr val="009900"/>
    <a:srgbClr val="F7F8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85233CC-AFA6-4E9E-9406-624A4220B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87" autoAdjust="0"/>
    <p:restoredTop sz="94678"/>
  </p:normalViewPr>
  <p:slideViewPr>
    <p:cSldViewPr snapToGrid="0">
      <p:cViewPr varScale="1">
        <p:scale>
          <a:sx n="118" d="100"/>
          <a:sy n="118" d="100"/>
        </p:scale>
        <p:origin x="102" y="252"/>
      </p:cViewPr>
      <p:guideLst>
        <p:guide orient="horz" pos="161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 lvl="0"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244524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D053C53-AB22-47D5-BA97-387983A486F3}" type="datetime1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272-A5D4-4EA4-98E8-48271FCC04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3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4" tIns="91424" rIns="91424" bIns="91424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4" tIns="91424" rIns="91424" bIns="9142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" type="blank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4" tIns="91424" rIns="91424" bIns="9142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77" r:id="rId10"/>
  </p:sldLayoutIdLst>
  <p:transition spd="med" advClick="0" advTm="1000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promparksaby@mail.ru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542" y="28917"/>
            <a:ext cx="2777684" cy="988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0" y="28917"/>
            <a:ext cx="1103446" cy="988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672" y="28917"/>
            <a:ext cx="2827982" cy="9888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344" y="28917"/>
            <a:ext cx="1083170" cy="988808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47165" y="1462751"/>
            <a:ext cx="6683188" cy="324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Индустриальный парк </a:t>
            </a:r>
          </a:p>
          <a:p>
            <a:pPr algn="ctr"/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«Саба»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97188"/>
            <a:ext cx="2926942" cy="74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037"/>
      </p:ext>
    </p:extLst>
  </p:cSld>
  <p:clrMapOvr>
    <a:masterClrMapping/>
  </p:clrMapOvr>
  <p:transition spd="med" advClick="0" advTm="1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-58600"/>
            <a:ext cx="9115425" cy="52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39054"/>
      </p:ext>
    </p:extLst>
  </p:cSld>
  <p:clrMapOvr>
    <a:masterClrMapping/>
  </p:clrMapOvr>
  <p:transition spd="med" advClick="0" advTm="1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41412"/>
            <a:ext cx="7886700" cy="459969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создания: 24.05.2018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Площадь: 60,7 га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резидентов: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(из них работающие 8)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привлеченных инвестиций (годовой): 505 млн. 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созданных рабочих мест (годовое): 22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Отраслевая принадлежность резидентов (диаграмма по ОКВЭД):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31.0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Производство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мебели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25.99.2 - Производство прочих металлических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28.25 - Производство промышленного холодильного и вентиляционного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25.1 - Производство строительных металлических конструкций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01.50 - Смешанное сельское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25.61 - Обработка металлов и нанесение покрытий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металлы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46.32.1 - Торговля оптовая мясом и мясом птицы, включая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субпродукты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25.11 Производство строительных металлических конструкций, изделий и их частей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01.11.1 • Выращивание зерновых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10.91 - Производство готовых кормов для животных, содержащихся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фермах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25.62 - Обработка металлических изделий механическая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25.73 - Производство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46.77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Торговля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оптовая отходами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ломом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43.22 Производство санитарно-технических работ, монтаж отопительных систем и систем кондиционирования воздуха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или муниципалитет управляет: АО «УК Индустриальный пак «Саба» 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272-A5D4-4EA4-98E8-48271FCC04C6}" type="slidenum">
              <a:rPr lang="ru-RU" smtClean="0"/>
              <a:t>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2830"/>
            <a:ext cx="9143999" cy="461665"/>
          </a:xfrm>
          <a:prstGeom prst="rect">
            <a:avLst/>
          </a:prstGeom>
          <a:solidFill>
            <a:srgbClr val="419E1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Общая информация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25" y="1"/>
            <a:ext cx="9540450" cy="5157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8225" y="1"/>
            <a:ext cx="9540449" cy="626872"/>
          </a:xfrm>
          <a:solidFill>
            <a:srgbClr val="419E1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План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26872"/>
            <a:ext cx="7886700" cy="429834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ru-RU" sz="1500" dirty="0">
                <a:solidFill>
                  <a:schemeClr val="bg1"/>
                </a:solidFill>
              </a:rPr>
              <a:t>Занятые площади </a:t>
            </a:r>
            <a:r>
              <a:rPr lang="ru-RU" sz="1500" dirty="0" smtClean="0">
                <a:solidFill>
                  <a:schemeClr val="bg1"/>
                </a:solidFill>
              </a:rPr>
              <a:t>резидентов</a:t>
            </a:r>
            <a:r>
              <a:rPr lang="ru-RU" sz="15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ИП </a:t>
            </a:r>
            <a:r>
              <a:rPr lang="ru-RU" sz="1500" dirty="0">
                <a:solidFill>
                  <a:schemeClr val="bg1"/>
                </a:solidFill>
              </a:rPr>
              <a:t>Аубакиров </a:t>
            </a:r>
            <a:r>
              <a:rPr lang="ru-RU" sz="1500" dirty="0">
                <a:solidFill>
                  <a:schemeClr val="bg1"/>
                </a:solidFill>
              </a:rPr>
              <a:t>А.Г</a:t>
            </a:r>
            <a:r>
              <a:rPr lang="ru-RU" sz="1500" dirty="0">
                <a:solidFill>
                  <a:schemeClr val="bg1"/>
                </a:solidFill>
              </a:rPr>
              <a:t>.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500" dirty="0">
                <a:solidFill>
                  <a:schemeClr val="bg1"/>
                </a:solidFill>
              </a:rPr>
              <a:t>                0,8 га                    ИП </a:t>
            </a:r>
            <a:r>
              <a:rPr lang="ru-RU" sz="1500" dirty="0">
                <a:solidFill>
                  <a:schemeClr val="bg1"/>
                </a:solidFill>
              </a:rPr>
              <a:t>Ибрагимов Н.Д</a:t>
            </a:r>
            <a:r>
              <a:rPr lang="ru-RU" sz="1500" dirty="0">
                <a:solidFill>
                  <a:schemeClr val="bg1"/>
                </a:solidFill>
              </a:rPr>
              <a:t>.                        0,28 га 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ИП Набиуллин И.Ф</a:t>
            </a:r>
            <a:r>
              <a:rPr lang="ru-RU" sz="1500" dirty="0">
                <a:solidFill>
                  <a:schemeClr val="bg1"/>
                </a:solidFill>
              </a:rPr>
              <a:t>.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500" dirty="0">
                <a:solidFill>
                  <a:schemeClr val="bg1"/>
                </a:solidFill>
              </a:rPr>
              <a:t>              0,58 га                 ООО «ПродАгро»                            0,35 га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ООО «БиЭйчБи» систем       0,7 га                   СППК «Иген»                                    1,43 га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ООО «ЕвроакцентСаба»      2,15 га                 ООО </a:t>
            </a:r>
            <a:r>
              <a:rPr lang="ru-RU" sz="1500" dirty="0">
                <a:solidFill>
                  <a:schemeClr val="bg1"/>
                </a:solidFill>
              </a:rPr>
              <a:t>«Сабатехмаш</a:t>
            </a:r>
            <a:r>
              <a:rPr lang="ru-RU" sz="1500" dirty="0">
                <a:solidFill>
                  <a:schemeClr val="bg1"/>
                </a:solidFill>
              </a:rPr>
              <a:t>»                        1,14 га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ООО «Саба»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500" dirty="0">
                <a:solidFill>
                  <a:schemeClr val="bg1"/>
                </a:solidFill>
              </a:rPr>
              <a:t>                           7,41 га                 ООО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>
                <a:solidFill>
                  <a:schemeClr val="bg1"/>
                </a:solidFill>
              </a:rPr>
              <a:t>АБРИ»                                      0,57 га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ООО «Цинк Саба»                 1,8 га                    ООО </a:t>
            </a:r>
            <a:r>
              <a:rPr lang="ru-RU" sz="1500" dirty="0">
                <a:solidFill>
                  <a:schemeClr val="bg1"/>
                </a:solidFill>
              </a:rPr>
              <a:t>«Трейд Металл</a:t>
            </a:r>
            <a:r>
              <a:rPr lang="ru-RU" sz="1500" dirty="0">
                <a:solidFill>
                  <a:schemeClr val="bg1"/>
                </a:solidFill>
              </a:rPr>
              <a:t>»                     1,4 га</a:t>
            </a:r>
            <a:endParaRPr lang="ru-RU" sz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ООО ТЛК «Технолайн»         1,34 га                 ИП «Тазиев М. И.»                            0,16 га</a:t>
            </a:r>
            <a:endParaRPr lang="ru-RU" sz="1500" dirty="0">
              <a:solidFill>
                <a:schemeClr val="bg1"/>
              </a:solidFill>
            </a:endParaRPr>
          </a:p>
          <a:p>
            <a:r>
              <a:rPr lang="ru-RU" sz="1500" dirty="0">
                <a:solidFill>
                  <a:schemeClr val="bg1"/>
                </a:solidFill>
              </a:rPr>
              <a:t>Свободная  площадь Индустриального парка «Саба» составляет 40,6 га </a:t>
            </a:r>
            <a:endParaRPr lang="ru-RU" sz="1500" dirty="0">
              <a:solidFill>
                <a:schemeClr val="bg1"/>
              </a:solidFill>
            </a:endParaRPr>
          </a:p>
          <a:p>
            <a:r>
              <a:rPr lang="ru-RU" sz="1500" dirty="0">
                <a:solidFill>
                  <a:schemeClr val="bg1"/>
                </a:solidFill>
              </a:rPr>
              <a:t>Мощности ресурсов в целом и свободные: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-Газоснабжение: 2,2 тыс.м3/час из них используется 0,2 м3/час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- Электричество: 4,5 МВт из них используется </a:t>
            </a:r>
            <a:r>
              <a:rPr lang="ru-RU" sz="1500" dirty="0">
                <a:solidFill>
                  <a:schemeClr val="bg1"/>
                </a:solidFill>
              </a:rPr>
              <a:t>2</a:t>
            </a:r>
            <a:r>
              <a:rPr lang="ru-RU" sz="1500" dirty="0" smtClean="0">
                <a:solidFill>
                  <a:schemeClr val="bg1"/>
                </a:solidFill>
              </a:rPr>
              <a:t>МВт</a:t>
            </a:r>
            <a:endParaRPr lang="ru-RU" sz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-Водоснабжение: 1437 м3/сутки из них используется </a:t>
            </a:r>
            <a:r>
              <a:rPr lang="ru-RU" sz="1500" dirty="0">
                <a:solidFill>
                  <a:schemeClr val="bg1"/>
                </a:solidFill>
              </a:rPr>
              <a:t>50 </a:t>
            </a:r>
            <a:r>
              <a:rPr lang="ru-RU" sz="1500" dirty="0">
                <a:solidFill>
                  <a:schemeClr val="bg1"/>
                </a:solidFill>
              </a:rPr>
              <a:t>м3/мес.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-Водоотведение: </a:t>
            </a:r>
            <a:r>
              <a:rPr lang="ru-RU" sz="1500" dirty="0" smtClean="0">
                <a:solidFill>
                  <a:schemeClr val="bg1"/>
                </a:solidFill>
              </a:rPr>
              <a:t>1450 м3/сутки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272-A5D4-4EA4-98E8-48271FCC04C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66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718"/>
          </a:xfrm>
          <a:solidFill>
            <a:srgbClr val="419E1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dirty="0">
                <a:solidFill>
                  <a:schemeClr val="bg1"/>
                </a:solidFill>
              </a:rPr>
              <a:t>Условия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38815"/>
            <a:ext cx="7886700" cy="4265369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Налоговые льготы (льготные ставки на налог на прибыль, имущество, транспортный, землю и др.)</a:t>
            </a:r>
            <a:r>
              <a:rPr lang="ru-RU" dirty="0">
                <a:solidFill>
                  <a:schemeClr val="bg1"/>
                </a:solidFill>
              </a:rPr>
              <a:t>: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Налог на земельный участок в период аренды 0 руб.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Льготы на техническое присоединение (электроэнергия, водоснабжение, водоотведение и др.):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Подключение к энергоресурсам любой мощности 0 руб.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Земельный </a:t>
            </a:r>
            <a:r>
              <a:rPr lang="ru-RU" dirty="0">
                <a:solidFill>
                  <a:schemeClr val="bg1"/>
                </a:solidFill>
              </a:rPr>
              <a:t>участок (аренда 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ru-RU" dirty="0">
                <a:solidFill>
                  <a:schemeClr val="bg1"/>
                </a:solidFill>
              </a:rPr>
              <a:t>выкуп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r>
              <a:rPr lang="ru-RU" dirty="0">
                <a:solidFill>
                  <a:schemeClr val="bg1"/>
                </a:solidFill>
              </a:rPr>
              <a:t>: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Выдается в аренду с возможностью выкупа земельного участка по льготной стоимости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Здание (аренда 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ru-RU" dirty="0">
                <a:solidFill>
                  <a:schemeClr val="bg1"/>
                </a:solidFill>
              </a:rPr>
              <a:t>выкуп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r>
              <a:rPr lang="ru-RU" dirty="0">
                <a:solidFill>
                  <a:schemeClr val="bg1"/>
                </a:solidFill>
              </a:rPr>
              <a:t>: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Выдается в аренда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Помещение (аренда 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ru-RU" dirty="0">
                <a:solidFill>
                  <a:schemeClr val="bg1"/>
                </a:solidFill>
              </a:rPr>
              <a:t>выкуп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Выдается в аренду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1272-A5D4-4EA4-98E8-48271FCC04C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15" y="1"/>
            <a:ext cx="4501539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3" y="154447"/>
            <a:ext cx="2023009" cy="931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3" y="1300944"/>
            <a:ext cx="2011660" cy="955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3" y="2450013"/>
            <a:ext cx="2011660" cy="10291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4" y="3672725"/>
            <a:ext cx="2011659" cy="12263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2117" y="190318"/>
            <a:ext cx="2377480" cy="1565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3466" y="1919558"/>
            <a:ext cx="2366131" cy="12693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3466" y="3479176"/>
            <a:ext cx="2354781" cy="147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09168"/>
      </p:ext>
    </p:extLst>
  </p:cSld>
  <p:clrMapOvr>
    <a:masterClrMapping/>
  </p:clrMapOvr>
  <p:transition spd="med" advClick="0" advTm="1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85"/>
            <a:ext cx="9144000" cy="5642635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softEdge rad="317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45475" y="4170716"/>
            <a:ext cx="7131488" cy="7537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>
                <a:solidFill>
                  <a:schemeClr val="bg1"/>
                </a:solidFill>
              </a:rPr>
              <a:t>E-mail</a:t>
            </a:r>
            <a:r>
              <a:rPr lang="ru-RU" sz="2000">
                <a:solidFill>
                  <a:schemeClr val="bg1"/>
                </a:solidFill>
              </a:rPr>
              <a:t>: </a:t>
            </a:r>
            <a:r>
              <a:rPr lang="en-US" sz="2000">
                <a:solidFill>
                  <a:schemeClr val="bg1"/>
                </a:solidFill>
                <a:hlinkClick r:id="rId3"/>
              </a:rPr>
              <a:t>promparksaby@mail.ru</a:t>
            </a:r>
            <a:endParaRPr lang="ru-RU" sz="2000">
              <a:solidFill>
                <a:schemeClr val="bg1"/>
              </a:solidFill>
            </a:endParaRPr>
          </a:p>
          <a:p>
            <a:pPr algn="r"/>
            <a:r>
              <a:rPr lang="ru-RU" sz="2000">
                <a:solidFill>
                  <a:schemeClr val="bg1"/>
                </a:solidFill>
              </a:rPr>
              <a:t>Телефон: сот. 8-937-586-60-25</a:t>
            </a:r>
          </a:p>
          <a:p>
            <a:pPr algn="r"/>
            <a:r>
              <a:rPr lang="ru-RU" sz="2000">
                <a:solidFill>
                  <a:schemeClr val="bg1"/>
                </a:solidFill>
              </a:rPr>
              <a:t>                         8(84362) 2-42-26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Google Shape;190;p24"/>
          <p:cNvSpPr txBox="1"/>
          <p:nvPr/>
        </p:nvSpPr>
        <p:spPr>
          <a:xfrm>
            <a:off x="1" y="0"/>
            <a:ext cx="9144000" cy="5262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САБИНСКИЙ РАЙОН</a:t>
            </a:r>
            <a:endParaRPr sz="2800" b="1" dirty="0"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8" name="Google Shape;56;p13"/>
          <p:cNvSpPr/>
          <p:nvPr/>
        </p:nvSpPr>
        <p:spPr>
          <a:xfrm>
            <a:off x="1167669" y="1726106"/>
            <a:ext cx="6808662" cy="1078861"/>
          </a:xfrm>
          <a:prstGeom prst="rect">
            <a:avLst/>
          </a:prstGeom>
          <a:solidFill>
            <a:srgbClr val="000000">
              <a:alpha val="41150"/>
            </a:srgbClr>
          </a:solidFill>
          <a:ln>
            <a:noFill/>
          </a:ln>
        </p:spPr>
        <p:txBody>
          <a:bodyPr wrap="square" lIns="91424" tIns="91424" rIns="91424" bIns="91424" anchor="ctr" anchorCtr="0">
            <a:noAutofit/>
          </a:bodyPr>
          <a:lstStyle/>
          <a:p>
            <a:pPr lvl="0" algn="ctr"/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Спасибо за внимание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666020646"/>
      </p:ext>
    </p:extLst>
  </p:cSld>
  <p:clrMapOvr>
    <a:masterClrMapping/>
  </p:clrMapOvr>
  <p:transition spd="med" advClick="0" advTm="10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</TotalTime>
  <Words>427</Words>
  <Application>Microsoft Office PowerPoint</Application>
  <PresentationFormat>Экран (16:9)</PresentationFormat>
  <Paragraphs>58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Times New Roman</vt:lpstr>
      <vt:lpstr>Comfortaa</vt:lpstr>
      <vt:lpstr>Arial</vt:lpstr>
      <vt:lpstr>Simple Light</vt:lpstr>
      <vt:lpstr>Презентация PowerPoint</vt:lpstr>
      <vt:lpstr>Презентация PowerPoint</vt:lpstr>
      <vt:lpstr>Презентация PowerPoint</vt:lpstr>
      <vt:lpstr>План</vt:lpstr>
      <vt:lpstr>Условия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222</cp:revision>
  <cp:lastPrinted>2019-04-15T05:26:33Z</cp:lastPrinted>
  <dcterms:modified xsi:type="dcterms:W3CDTF">2022-08-11T05:42:17Z</dcterms:modified>
  <cp:version>0906.0100.01</cp:version>
</cp:coreProperties>
</file>