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4" r:id="rId2"/>
    <p:sldMasterId id="2147483693" r:id="rId3"/>
    <p:sldMasterId id="2147483702" r:id="rId4"/>
  </p:sldMasterIdLst>
  <p:notesMasterIdLst>
    <p:notesMasterId r:id="rId29"/>
  </p:notesMasterIdLst>
  <p:sldIdLst>
    <p:sldId id="283" r:id="rId5"/>
    <p:sldId id="361" r:id="rId6"/>
    <p:sldId id="363" r:id="rId7"/>
    <p:sldId id="364" r:id="rId8"/>
    <p:sldId id="365" r:id="rId9"/>
    <p:sldId id="345" r:id="rId10"/>
    <p:sldId id="346" r:id="rId11"/>
    <p:sldId id="347" r:id="rId12"/>
    <p:sldId id="348" r:id="rId13"/>
    <p:sldId id="356" r:id="rId14"/>
    <p:sldId id="352" r:id="rId15"/>
    <p:sldId id="294" r:id="rId16"/>
    <p:sldId id="359" r:id="rId17"/>
    <p:sldId id="293" r:id="rId18"/>
    <p:sldId id="358" r:id="rId19"/>
    <p:sldId id="360" r:id="rId20"/>
    <p:sldId id="366" r:id="rId21"/>
    <p:sldId id="367" r:id="rId22"/>
    <p:sldId id="374" r:id="rId23"/>
    <p:sldId id="375" r:id="rId24"/>
    <p:sldId id="376" r:id="rId25"/>
    <p:sldId id="377" r:id="rId26"/>
    <p:sldId id="378" r:id="rId27"/>
    <p:sldId id="357" r:id="rId28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UI Gothic"/>
        <a:cs typeface="MS UI Gothic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UI Gothic"/>
        <a:cs typeface="MS UI Gothic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UI Gothic"/>
        <a:cs typeface="MS UI Gothic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UI Gothic"/>
        <a:cs typeface="MS UI Gothic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UI Gothic"/>
        <a:cs typeface="MS UI Gothic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UI Gothic"/>
        <a:cs typeface="MS UI Gothic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UI Gothic"/>
        <a:cs typeface="MS UI Gothic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UI Gothic"/>
        <a:cs typeface="MS UI Gothic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UI Gothic"/>
        <a:cs typeface="MS UI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SSIA\vagizov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0000"/>
    <a:srgbClr val="98826C"/>
    <a:srgbClr val="868686"/>
    <a:srgbClr val="AC4A4A"/>
    <a:srgbClr val="7160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9140" autoAdjust="0"/>
  </p:normalViewPr>
  <p:slideViewPr>
    <p:cSldViewPr>
      <p:cViewPr>
        <p:scale>
          <a:sx n="100" d="100"/>
          <a:sy n="100" d="100"/>
        </p:scale>
        <p:origin x="-21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0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A9547-DAFF-482B-93C3-F95A0A96CD0E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9897A02-D7DB-45A0-BFA3-A029605E5BC4}">
      <dgm:prSet phldrT="[Текст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Full range of IT Services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C73E5F-2F43-4FE6-B0EA-1125FEF02B7B}" type="parTrans" cxnId="{8FE5191A-F07F-49C8-ABD6-7979D074986A}">
      <dgm:prSet/>
      <dgm:spPr/>
      <dgm:t>
        <a:bodyPr/>
        <a:lstStyle/>
        <a:p>
          <a:endParaRPr lang="ru-RU"/>
        </a:p>
      </dgm:t>
    </dgm:pt>
    <dgm:pt modelId="{78B4722C-A773-4A08-AB3A-0B6376AFC25C}" type="sibTrans" cxnId="{8FE5191A-F07F-49C8-ABD6-7979D074986A}">
      <dgm:prSet/>
      <dgm:spPr/>
      <dgm:t>
        <a:bodyPr/>
        <a:lstStyle/>
        <a:p>
          <a:endParaRPr lang="ru-RU"/>
        </a:p>
      </dgm:t>
    </dgm:pt>
    <dgm:pt modelId="{A9977E7D-9739-48D9-9DE9-C9AEACE08D74}">
      <dgm:prSet phldrT="[Текст]"/>
      <dgm:spPr/>
      <dgm:t>
        <a:bodyPr/>
        <a:lstStyle/>
        <a:p>
          <a:endParaRPr lang="ru-RU"/>
        </a:p>
      </dgm:t>
    </dgm:pt>
    <dgm:pt modelId="{D026E631-5361-4A78-A27D-FC2FDF47103C}" type="parTrans" cxnId="{56B1D3EA-83FA-4C82-9D65-4E5A6262C755}">
      <dgm:prSet/>
      <dgm:spPr/>
      <dgm:t>
        <a:bodyPr/>
        <a:lstStyle/>
        <a:p>
          <a:endParaRPr lang="ru-RU"/>
        </a:p>
      </dgm:t>
    </dgm:pt>
    <dgm:pt modelId="{DB39358A-9E22-4C6D-8989-A03B5A77FD3B}" type="sibTrans" cxnId="{56B1D3EA-83FA-4C82-9D65-4E5A6262C755}">
      <dgm:prSet/>
      <dgm:spPr/>
      <dgm:t>
        <a:bodyPr/>
        <a:lstStyle/>
        <a:p>
          <a:endParaRPr lang="ru-RU"/>
        </a:p>
      </dgm:t>
    </dgm:pt>
    <dgm:pt modelId="{3FCD7E55-2FF3-4991-A02B-22083F277155}">
      <dgm:prSet phldrT="[Текст]"/>
      <dgm:spPr/>
      <dgm:t>
        <a:bodyPr/>
        <a:lstStyle/>
        <a:p>
          <a:endParaRPr lang="ru-RU"/>
        </a:p>
      </dgm:t>
    </dgm:pt>
    <dgm:pt modelId="{A5AAB192-3DF1-4C03-AC7C-66DF8D4B717D}" type="parTrans" cxnId="{35E7D513-77E1-4673-9FB0-AD0CA0C60415}">
      <dgm:prSet/>
      <dgm:spPr/>
      <dgm:t>
        <a:bodyPr/>
        <a:lstStyle/>
        <a:p>
          <a:endParaRPr lang="ru-RU"/>
        </a:p>
      </dgm:t>
    </dgm:pt>
    <dgm:pt modelId="{06765EDA-0095-480D-A6DD-B5F063F725F6}" type="sibTrans" cxnId="{35E7D513-77E1-4673-9FB0-AD0CA0C60415}">
      <dgm:prSet/>
      <dgm:spPr/>
      <dgm:t>
        <a:bodyPr/>
        <a:lstStyle/>
        <a:p>
          <a:endParaRPr lang="ru-RU"/>
        </a:p>
      </dgm:t>
    </dgm:pt>
    <dgm:pt modelId="{D6CFE08A-62BD-4B30-99D5-8AF2C49B5D1F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Application Services &amp; Business and Industry Solutions</a:t>
          </a:r>
          <a:endParaRPr lang="ru-RU" dirty="0">
            <a:solidFill>
              <a:schemeClr val="bg1"/>
            </a:solidFill>
          </a:endParaRPr>
        </a:p>
      </dgm:t>
    </dgm:pt>
    <dgm:pt modelId="{887F1EB2-DA0C-43FC-A20F-E015CC5F5D17}" type="parTrans" cxnId="{611D3A36-9016-47D8-84F1-44145CB29E7F}">
      <dgm:prSet/>
      <dgm:spPr/>
      <dgm:t>
        <a:bodyPr/>
        <a:lstStyle/>
        <a:p>
          <a:endParaRPr lang="ru-RU"/>
        </a:p>
      </dgm:t>
    </dgm:pt>
    <dgm:pt modelId="{4F8C57A6-E61E-40A6-84AA-0B18E48246C6}" type="sibTrans" cxnId="{611D3A36-9016-47D8-84F1-44145CB29E7F}">
      <dgm:prSet/>
      <dgm:spPr/>
      <dgm:t>
        <a:bodyPr/>
        <a:lstStyle/>
        <a:p>
          <a:endParaRPr lang="ru-RU"/>
        </a:p>
      </dgm:t>
    </dgm:pt>
    <dgm:pt modelId="{0E8FC3BA-77F0-42B3-A9EB-D8916E3A3283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IT outsourcing</a:t>
          </a:r>
          <a:endParaRPr lang="ru-RU" b="1" dirty="0">
            <a:solidFill>
              <a:schemeClr val="bg1"/>
            </a:solidFill>
          </a:endParaRPr>
        </a:p>
      </dgm:t>
    </dgm:pt>
    <dgm:pt modelId="{90C737FC-D3A6-481A-B84D-901007C3AC64}" type="parTrans" cxnId="{2F2AFC67-3960-4D58-BF5A-25F945780A50}">
      <dgm:prSet/>
      <dgm:spPr/>
      <dgm:t>
        <a:bodyPr/>
        <a:lstStyle/>
        <a:p>
          <a:endParaRPr lang="ru-RU"/>
        </a:p>
      </dgm:t>
    </dgm:pt>
    <dgm:pt modelId="{20876089-F8B5-44F9-8A14-8C8B44086D30}" type="sibTrans" cxnId="{2F2AFC67-3960-4D58-BF5A-25F945780A50}">
      <dgm:prSet/>
      <dgm:spPr/>
      <dgm:t>
        <a:bodyPr/>
        <a:lstStyle/>
        <a:p>
          <a:endParaRPr lang="ru-RU"/>
        </a:p>
      </dgm:t>
    </dgm:pt>
    <dgm:pt modelId="{FBE2A275-8473-4031-A734-E12BA3A54D6E}">
      <dgm:prSet phldrT="[Текст]"/>
      <dgm:spPr/>
      <dgm:t>
        <a:bodyPr/>
        <a:lstStyle/>
        <a:p>
          <a:endParaRPr lang="ru-RU"/>
        </a:p>
      </dgm:t>
    </dgm:pt>
    <dgm:pt modelId="{EF3E89A6-7DC2-494D-9768-68CB5B52A090}" type="parTrans" cxnId="{A515B3FA-D37F-4D70-A7BD-58107A2380D3}">
      <dgm:prSet/>
      <dgm:spPr/>
      <dgm:t>
        <a:bodyPr/>
        <a:lstStyle/>
        <a:p>
          <a:endParaRPr lang="ru-RU"/>
        </a:p>
      </dgm:t>
    </dgm:pt>
    <dgm:pt modelId="{4DF32E65-58D1-4A12-8503-62AB801AF9BF}" type="sibTrans" cxnId="{A515B3FA-D37F-4D70-A7BD-58107A2380D3}">
      <dgm:prSet/>
      <dgm:spPr/>
      <dgm:t>
        <a:bodyPr/>
        <a:lstStyle/>
        <a:p>
          <a:endParaRPr lang="ru-RU"/>
        </a:p>
      </dgm:t>
    </dgm:pt>
    <dgm:pt modelId="{61A1BB96-142E-4AEE-BD4B-1DF1DABDAA47}">
      <dgm:prSet phldrT="[Текст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Infrastructure</a:t>
          </a:r>
        </a:p>
        <a:p>
          <a:r>
            <a:rPr lang="en-US" b="1" dirty="0" smtClean="0">
              <a:solidFill>
                <a:schemeClr val="bg1"/>
              </a:solidFill>
            </a:rPr>
            <a:t> services</a:t>
          </a:r>
          <a:endParaRPr lang="ru-RU" b="1" dirty="0">
            <a:solidFill>
              <a:schemeClr val="bg1"/>
            </a:solidFill>
          </a:endParaRPr>
        </a:p>
      </dgm:t>
    </dgm:pt>
    <dgm:pt modelId="{FAFCA4FB-2374-4B6A-81BF-6542769CF616}" type="parTrans" cxnId="{403211C5-5AFE-4261-8304-31C0893B9922}">
      <dgm:prSet/>
      <dgm:spPr/>
      <dgm:t>
        <a:bodyPr/>
        <a:lstStyle/>
        <a:p>
          <a:endParaRPr lang="ru-RU"/>
        </a:p>
      </dgm:t>
    </dgm:pt>
    <dgm:pt modelId="{7241AC86-BD85-472B-AF26-CB08ECE3219B}" type="sibTrans" cxnId="{403211C5-5AFE-4261-8304-31C0893B9922}">
      <dgm:prSet/>
      <dgm:spPr/>
      <dgm:t>
        <a:bodyPr/>
        <a:lstStyle/>
        <a:p>
          <a:endParaRPr lang="ru-RU"/>
        </a:p>
      </dgm:t>
    </dgm:pt>
    <dgm:pt modelId="{4C67EE73-B185-49D0-84B7-462E7CE22349}">
      <dgm:prSet phldrT="[Текст]"/>
      <dgm:spPr>
        <a:solidFill>
          <a:srgbClr val="99000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Hardware manufacturing</a:t>
          </a:r>
          <a:endParaRPr lang="ru-RU" b="1" dirty="0">
            <a:solidFill>
              <a:schemeClr val="bg1"/>
            </a:solidFill>
          </a:endParaRPr>
        </a:p>
      </dgm:t>
    </dgm:pt>
    <dgm:pt modelId="{740DAB22-A1EE-45F4-9374-B3819BB1A6AE}" type="parTrans" cxnId="{C7D88986-237B-46F5-A490-AE2819D20887}">
      <dgm:prSet/>
      <dgm:spPr/>
      <dgm:t>
        <a:bodyPr/>
        <a:lstStyle/>
        <a:p>
          <a:endParaRPr lang="ru-RU"/>
        </a:p>
      </dgm:t>
    </dgm:pt>
    <dgm:pt modelId="{F76E6544-BFB5-4FF2-B5DD-2BF488D16939}" type="sibTrans" cxnId="{C7D88986-237B-46F5-A490-AE2819D20887}">
      <dgm:prSet/>
      <dgm:spPr/>
      <dgm:t>
        <a:bodyPr/>
        <a:lstStyle/>
        <a:p>
          <a:endParaRPr lang="ru-RU"/>
        </a:p>
      </dgm:t>
    </dgm:pt>
    <dgm:pt modelId="{13E75224-469B-43AB-A5DF-41C864A390B2}" type="pres">
      <dgm:prSet presAssocID="{0EBA9547-DAFF-482B-93C3-F95A0A96CD0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B978B6-DBBD-4D89-BBB1-FE7AAD6E1242}" type="pres">
      <dgm:prSet presAssocID="{0EBA9547-DAFF-482B-93C3-F95A0A96CD0E}" presName="matrix" presStyleCnt="0"/>
      <dgm:spPr/>
    </dgm:pt>
    <dgm:pt modelId="{04B6C8E7-590D-4385-9E16-B255C73A8EBB}" type="pres">
      <dgm:prSet presAssocID="{0EBA9547-DAFF-482B-93C3-F95A0A96CD0E}" presName="tile1" presStyleLbl="node1" presStyleIdx="0" presStyleCnt="4"/>
      <dgm:spPr/>
      <dgm:t>
        <a:bodyPr/>
        <a:lstStyle/>
        <a:p>
          <a:endParaRPr lang="ru-RU"/>
        </a:p>
      </dgm:t>
    </dgm:pt>
    <dgm:pt modelId="{DA00B42A-FB3E-4628-846F-FB819ABF8921}" type="pres">
      <dgm:prSet presAssocID="{0EBA9547-DAFF-482B-93C3-F95A0A96CD0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76E73-0236-4C7C-80D3-301646C575F0}" type="pres">
      <dgm:prSet presAssocID="{0EBA9547-DAFF-482B-93C3-F95A0A96CD0E}" presName="tile2" presStyleLbl="node1" presStyleIdx="1" presStyleCnt="4"/>
      <dgm:spPr/>
      <dgm:t>
        <a:bodyPr/>
        <a:lstStyle/>
        <a:p>
          <a:endParaRPr lang="ru-RU"/>
        </a:p>
      </dgm:t>
    </dgm:pt>
    <dgm:pt modelId="{3B15ECD9-D938-46F7-A40A-F83CC599B2DA}" type="pres">
      <dgm:prSet presAssocID="{0EBA9547-DAFF-482B-93C3-F95A0A96CD0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EAB7-4B0C-4B42-85CB-D7E5DD8C9D8D}" type="pres">
      <dgm:prSet presAssocID="{0EBA9547-DAFF-482B-93C3-F95A0A96CD0E}" presName="tile3" presStyleLbl="node1" presStyleIdx="2" presStyleCnt="4" custLinFactNeighborX="776"/>
      <dgm:spPr/>
      <dgm:t>
        <a:bodyPr/>
        <a:lstStyle/>
        <a:p>
          <a:endParaRPr lang="ru-RU"/>
        </a:p>
      </dgm:t>
    </dgm:pt>
    <dgm:pt modelId="{1F84FAE4-E9A0-4DEB-89EF-54BD1A48D586}" type="pres">
      <dgm:prSet presAssocID="{0EBA9547-DAFF-482B-93C3-F95A0A96CD0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C687A-F16C-43EA-AD8B-8976E3C35FA5}" type="pres">
      <dgm:prSet presAssocID="{0EBA9547-DAFF-482B-93C3-F95A0A96CD0E}" presName="tile4" presStyleLbl="node1" presStyleIdx="3" presStyleCnt="4" custLinFactNeighborY="2767"/>
      <dgm:spPr/>
      <dgm:t>
        <a:bodyPr/>
        <a:lstStyle/>
        <a:p>
          <a:endParaRPr lang="ru-RU"/>
        </a:p>
      </dgm:t>
    </dgm:pt>
    <dgm:pt modelId="{190CA4FA-F9E9-408F-AD13-858334C6C12A}" type="pres">
      <dgm:prSet presAssocID="{0EBA9547-DAFF-482B-93C3-F95A0A96CD0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F4B0C-013D-4873-8A65-7D40863200DC}" type="pres">
      <dgm:prSet presAssocID="{0EBA9547-DAFF-482B-93C3-F95A0A96CD0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D3A36-9016-47D8-84F1-44145CB29E7F}" srcId="{A9897A02-D7DB-45A0-BFA3-A029605E5BC4}" destId="{D6CFE08A-62BD-4B30-99D5-8AF2C49B5D1F}" srcOrd="0" destOrd="0" parTransId="{887F1EB2-DA0C-43FC-A20F-E015CC5F5D17}" sibTransId="{4F8C57A6-E61E-40A6-84AA-0B18E48246C6}"/>
    <dgm:cxn modelId="{8FE5191A-F07F-49C8-ABD6-7979D074986A}" srcId="{0EBA9547-DAFF-482B-93C3-F95A0A96CD0E}" destId="{A9897A02-D7DB-45A0-BFA3-A029605E5BC4}" srcOrd="0" destOrd="0" parTransId="{65C73E5F-2F43-4FE6-B0EA-1125FEF02B7B}" sibTransId="{78B4722C-A773-4A08-AB3A-0B6376AFC25C}"/>
    <dgm:cxn modelId="{940C6565-FF39-46ED-997E-E991EEDBCFF1}" type="presOf" srcId="{0EBA9547-DAFF-482B-93C3-F95A0A96CD0E}" destId="{13E75224-469B-43AB-A5DF-41C864A390B2}" srcOrd="0" destOrd="0" presId="urn:microsoft.com/office/officeart/2005/8/layout/matrix1"/>
    <dgm:cxn modelId="{C7D88986-237B-46F5-A490-AE2819D20887}" srcId="{A9897A02-D7DB-45A0-BFA3-A029605E5BC4}" destId="{4C67EE73-B185-49D0-84B7-462E7CE22349}" srcOrd="2" destOrd="0" parTransId="{740DAB22-A1EE-45F4-9374-B3819BB1A6AE}" sibTransId="{F76E6544-BFB5-4FF2-B5DD-2BF488D16939}"/>
    <dgm:cxn modelId="{537B53E7-B9D2-498A-8253-071F9E6C7C9F}" type="presOf" srcId="{D6CFE08A-62BD-4B30-99D5-8AF2C49B5D1F}" destId="{DA00B42A-FB3E-4628-846F-FB819ABF8921}" srcOrd="1" destOrd="0" presId="urn:microsoft.com/office/officeart/2005/8/layout/matrix1"/>
    <dgm:cxn modelId="{DE90D60A-8A63-485A-BD37-B473C6E59031}" type="presOf" srcId="{0E8FC3BA-77F0-42B3-A9EB-D8916E3A3283}" destId="{3B15ECD9-D938-46F7-A40A-F83CC599B2DA}" srcOrd="1" destOrd="0" presId="urn:microsoft.com/office/officeart/2005/8/layout/matrix1"/>
    <dgm:cxn modelId="{A515B3FA-D37F-4D70-A7BD-58107A2380D3}" srcId="{A9897A02-D7DB-45A0-BFA3-A029605E5BC4}" destId="{FBE2A275-8473-4031-A734-E12BA3A54D6E}" srcOrd="4" destOrd="0" parTransId="{EF3E89A6-7DC2-494D-9768-68CB5B52A090}" sibTransId="{4DF32E65-58D1-4A12-8503-62AB801AF9BF}"/>
    <dgm:cxn modelId="{56B1D3EA-83FA-4C82-9D65-4E5A6262C755}" srcId="{0EBA9547-DAFF-482B-93C3-F95A0A96CD0E}" destId="{A9977E7D-9739-48D9-9DE9-C9AEACE08D74}" srcOrd="1" destOrd="0" parTransId="{D026E631-5361-4A78-A27D-FC2FDF47103C}" sibTransId="{DB39358A-9E22-4C6D-8989-A03B5A77FD3B}"/>
    <dgm:cxn modelId="{35E7D513-77E1-4673-9FB0-AD0CA0C60415}" srcId="{0EBA9547-DAFF-482B-93C3-F95A0A96CD0E}" destId="{3FCD7E55-2FF3-4991-A02B-22083F277155}" srcOrd="2" destOrd="0" parTransId="{A5AAB192-3DF1-4C03-AC7C-66DF8D4B717D}" sibTransId="{06765EDA-0095-480D-A6DD-B5F063F725F6}"/>
    <dgm:cxn modelId="{49264448-71AF-4A5F-8E88-D90A64DDDE8F}" type="presOf" srcId="{4C67EE73-B185-49D0-84B7-462E7CE22349}" destId="{1F84FAE4-E9A0-4DEB-89EF-54BD1A48D586}" srcOrd="1" destOrd="0" presId="urn:microsoft.com/office/officeart/2005/8/layout/matrix1"/>
    <dgm:cxn modelId="{CE737505-205B-4B53-94E2-137E3B39536C}" type="presOf" srcId="{0E8FC3BA-77F0-42B3-A9EB-D8916E3A3283}" destId="{5A976E73-0236-4C7C-80D3-301646C575F0}" srcOrd="0" destOrd="0" presId="urn:microsoft.com/office/officeart/2005/8/layout/matrix1"/>
    <dgm:cxn modelId="{5BAB9F83-B5D1-4D08-8EAB-98551957891A}" type="presOf" srcId="{61A1BB96-142E-4AEE-BD4B-1DF1DABDAA47}" destId="{190CA4FA-F9E9-408F-AD13-858334C6C12A}" srcOrd="1" destOrd="0" presId="urn:microsoft.com/office/officeart/2005/8/layout/matrix1"/>
    <dgm:cxn modelId="{C95410DD-01AC-453E-AB37-B3BE7C65DD3F}" type="presOf" srcId="{61A1BB96-142E-4AEE-BD4B-1DF1DABDAA47}" destId="{D37C687A-F16C-43EA-AD8B-8976E3C35FA5}" srcOrd="0" destOrd="0" presId="urn:microsoft.com/office/officeart/2005/8/layout/matrix1"/>
    <dgm:cxn modelId="{AB5F176A-EFC4-4018-9403-F0B404DFBC37}" type="presOf" srcId="{4C67EE73-B185-49D0-84B7-462E7CE22349}" destId="{AE48EAB7-4B0C-4B42-85CB-D7E5DD8C9D8D}" srcOrd="0" destOrd="0" presId="urn:microsoft.com/office/officeart/2005/8/layout/matrix1"/>
    <dgm:cxn modelId="{08E31ABA-2024-436D-A1F9-BF9F8A10314F}" type="presOf" srcId="{D6CFE08A-62BD-4B30-99D5-8AF2C49B5D1F}" destId="{04B6C8E7-590D-4385-9E16-B255C73A8EBB}" srcOrd="0" destOrd="0" presId="urn:microsoft.com/office/officeart/2005/8/layout/matrix1"/>
    <dgm:cxn modelId="{2F2AFC67-3960-4D58-BF5A-25F945780A50}" srcId="{A9897A02-D7DB-45A0-BFA3-A029605E5BC4}" destId="{0E8FC3BA-77F0-42B3-A9EB-D8916E3A3283}" srcOrd="1" destOrd="0" parTransId="{90C737FC-D3A6-481A-B84D-901007C3AC64}" sibTransId="{20876089-F8B5-44F9-8A14-8C8B44086D30}"/>
    <dgm:cxn modelId="{403211C5-5AFE-4261-8304-31C0893B9922}" srcId="{A9897A02-D7DB-45A0-BFA3-A029605E5BC4}" destId="{61A1BB96-142E-4AEE-BD4B-1DF1DABDAA47}" srcOrd="3" destOrd="0" parTransId="{FAFCA4FB-2374-4B6A-81BF-6542769CF616}" sibTransId="{7241AC86-BD85-472B-AF26-CB08ECE3219B}"/>
    <dgm:cxn modelId="{0901E104-D135-4D7F-AA44-61B488354C20}" type="presOf" srcId="{A9897A02-D7DB-45A0-BFA3-A029605E5BC4}" destId="{7CFF4B0C-013D-4873-8A65-7D40863200DC}" srcOrd="0" destOrd="0" presId="urn:microsoft.com/office/officeart/2005/8/layout/matrix1"/>
    <dgm:cxn modelId="{977C1E70-F6ED-4533-A9A3-0D1957738AB3}" type="presParOf" srcId="{13E75224-469B-43AB-A5DF-41C864A390B2}" destId="{12B978B6-DBBD-4D89-BBB1-FE7AAD6E1242}" srcOrd="0" destOrd="0" presId="urn:microsoft.com/office/officeart/2005/8/layout/matrix1"/>
    <dgm:cxn modelId="{6A761CF7-6D67-41C0-A6B7-1DD28E63198F}" type="presParOf" srcId="{12B978B6-DBBD-4D89-BBB1-FE7AAD6E1242}" destId="{04B6C8E7-590D-4385-9E16-B255C73A8EBB}" srcOrd="0" destOrd="0" presId="urn:microsoft.com/office/officeart/2005/8/layout/matrix1"/>
    <dgm:cxn modelId="{D529660A-B89F-40E4-ACDB-8E7BA0954C8B}" type="presParOf" srcId="{12B978B6-DBBD-4D89-BBB1-FE7AAD6E1242}" destId="{DA00B42A-FB3E-4628-846F-FB819ABF8921}" srcOrd="1" destOrd="0" presId="urn:microsoft.com/office/officeart/2005/8/layout/matrix1"/>
    <dgm:cxn modelId="{7C732E86-8B14-4454-88FD-5067CB0BC387}" type="presParOf" srcId="{12B978B6-DBBD-4D89-BBB1-FE7AAD6E1242}" destId="{5A976E73-0236-4C7C-80D3-301646C575F0}" srcOrd="2" destOrd="0" presId="urn:microsoft.com/office/officeart/2005/8/layout/matrix1"/>
    <dgm:cxn modelId="{BC2E3841-C2CB-443C-B38E-BD22A452B815}" type="presParOf" srcId="{12B978B6-DBBD-4D89-BBB1-FE7AAD6E1242}" destId="{3B15ECD9-D938-46F7-A40A-F83CC599B2DA}" srcOrd="3" destOrd="0" presId="urn:microsoft.com/office/officeart/2005/8/layout/matrix1"/>
    <dgm:cxn modelId="{D004CF90-A9E6-4480-89E7-56D4EC6845AA}" type="presParOf" srcId="{12B978B6-DBBD-4D89-BBB1-FE7AAD6E1242}" destId="{AE48EAB7-4B0C-4B42-85CB-D7E5DD8C9D8D}" srcOrd="4" destOrd="0" presId="urn:microsoft.com/office/officeart/2005/8/layout/matrix1"/>
    <dgm:cxn modelId="{CA6E2F06-6532-46EE-B4F3-407FD7B93639}" type="presParOf" srcId="{12B978B6-DBBD-4D89-BBB1-FE7AAD6E1242}" destId="{1F84FAE4-E9A0-4DEB-89EF-54BD1A48D586}" srcOrd="5" destOrd="0" presId="urn:microsoft.com/office/officeart/2005/8/layout/matrix1"/>
    <dgm:cxn modelId="{5A2991C0-BE8F-4624-9F98-5FCC104E95F5}" type="presParOf" srcId="{12B978B6-DBBD-4D89-BBB1-FE7AAD6E1242}" destId="{D37C687A-F16C-43EA-AD8B-8976E3C35FA5}" srcOrd="6" destOrd="0" presId="urn:microsoft.com/office/officeart/2005/8/layout/matrix1"/>
    <dgm:cxn modelId="{1008C703-F1F9-4F2D-B5C8-2BCD40B9486F}" type="presParOf" srcId="{12B978B6-DBBD-4D89-BBB1-FE7AAD6E1242}" destId="{190CA4FA-F9E9-408F-AD13-858334C6C12A}" srcOrd="7" destOrd="0" presId="urn:microsoft.com/office/officeart/2005/8/layout/matrix1"/>
    <dgm:cxn modelId="{752DC6E3-0140-40C9-96CE-FAAAB745F8EC}" type="presParOf" srcId="{13E75224-469B-43AB-A5DF-41C864A390B2}" destId="{7CFF4B0C-013D-4873-8A65-7D40863200D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565AB5-3BA8-4D60-B7FD-178391F9BB9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Follow-up Control System</a:t>
          </a:r>
          <a:r>
            <a:rPr lang="ru-RU" sz="1200" b="1" dirty="0" smtClean="0">
              <a:latin typeface="Arial Narrow" pitchFamily="34" charset="0"/>
            </a:rPr>
            <a:t> </a:t>
          </a:r>
          <a:endParaRPr lang="ru-RU" sz="1200" b="1" dirty="0">
            <a:latin typeface="Arial Narrow" pitchFamily="34" charset="0"/>
          </a:endParaRPr>
        </a:p>
      </dgm:t>
    </dgm:pt>
    <dgm:pt modelId="{F37DC5A6-4532-4028-8F71-65320AC3D5C3}" type="par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17837EAA-100F-402F-BC95-6E27B06A7EA5}" type="sib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C85C63EF-97B4-4905-B6ED-9D1ED5C1F3B2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Electronic  Document  Archive System</a:t>
          </a:r>
          <a:r>
            <a:rPr lang="ru-RU" sz="1200" b="1" dirty="0" smtClean="0">
              <a:latin typeface="Arial Narrow" pitchFamily="34" charset="0"/>
            </a:rPr>
            <a:t> </a:t>
          </a:r>
          <a:endParaRPr lang="ru-RU" sz="1200" b="1" dirty="0">
            <a:latin typeface="Arial Narrow" pitchFamily="34" charset="0"/>
          </a:endParaRPr>
        </a:p>
      </dgm:t>
    </dgm:pt>
    <dgm:pt modelId="{C62578CF-5ED6-4E64-9FCD-E401415609E1}" type="parTrans" cxnId="{B61F7A56-7AED-4B67-A729-A57F5C8F1ECC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DA31A403-69E4-4E88-9493-6584AF910020}" type="sibTrans" cxnId="{B61F7A56-7AED-4B67-A729-A57F5C8F1ECC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63ED-B672-4238-8ED8-F8DEF502657E}" type="pres">
      <dgm:prSet presAssocID="{31565AB5-3BA8-4D60-B7FD-178391F9BB96}" presName="vertOne" presStyleCnt="0"/>
      <dgm:spPr/>
      <dgm:t>
        <a:bodyPr/>
        <a:lstStyle/>
        <a:p>
          <a:endParaRPr lang="de-DE"/>
        </a:p>
      </dgm:t>
    </dgm:pt>
    <dgm:pt modelId="{825CDA4E-CEA7-48A4-961C-B6CCDBECB846}" type="pres">
      <dgm:prSet presAssocID="{31565AB5-3BA8-4D60-B7FD-178391F9BB9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A37B96-EC81-4A94-B701-557DEA1BBA34}" type="pres">
      <dgm:prSet presAssocID="{31565AB5-3BA8-4D60-B7FD-178391F9BB96}" presName="horzOne" presStyleCnt="0"/>
      <dgm:spPr/>
      <dgm:t>
        <a:bodyPr/>
        <a:lstStyle/>
        <a:p>
          <a:endParaRPr lang="de-DE"/>
        </a:p>
      </dgm:t>
    </dgm:pt>
    <dgm:pt modelId="{D98B7173-22C2-4C1A-89A1-6C135CE497DD}" type="pres">
      <dgm:prSet presAssocID="{17837EAA-100F-402F-BC95-6E27B06A7EA5}" presName="sibSpaceOne" presStyleCnt="0"/>
      <dgm:spPr/>
      <dgm:t>
        <a:bodyPr/>
        <a:lstStyle/>
        <a:p>
          <a:endParaRPr lang="de-DE"/>
        </a:p>
      </dgm:t>
    </dgm:pt>
    <dgm:pt modelId="{42705DB1-F66C-4882-BF33-5D7774749C5D}" type="pres">
      <dgm:prSet presAssocID="{C85C63EF-97B4-4905-B6ED-9D1ED5C1F3B2}" presName="vertOne" presStyleCnt="0"/>
      <dgm:spPr/>
      <dgm:t>
        <a:bodyPr/>
        <a:lstStyle/>
        <a:p>
          <a:endParaRPr lang="de-DE"/>
        </a:p>
      </dgm:t>
    </dgm:pt>
    <dgm:pt modelId="{A06FD401-75FE-46EE-8A74-013A5020F6C1}" type="pres">
      <dgm:prSet presAssocID="{C85C63EF-97B4-4905-B6ED-9D1ED5C1F3B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4F83B2-2334-4FBA-A3A0-EDA40E737302}" type="pres">
      <dgm:prSet presAssocID="{C85C63EF-97B4-4905-B6ED-9D1ED5C1F3B2}" presName="horzOne" presStyleCnt="0"/>
      <dgm:spPr/>
      <dgm:t>
        <a:bodyPr/>
        <a:lstStyle/>
        <a:p>
          <a:endParaRPr lang="de-DE"/>
        </a:p>
      </dgm:t>
    </dgm:pt>
  </dgm:ptLst>
  <dgm:cxnLst>
    <dgm:cxn modelId="{CB6C0AC3-9387-4932-8AA6-13C3B86551E3}" type="presOf" srcId="{C85C63EF-97B4-4905-B6ED-9D1ED5C1F3B2}" destId="{A06FD401-75FE-46EE-8A74-013A5020F6C1}" srcOrd="0" destOrd="0" presId="urn:microsoft.com/office/officeart/2005/8/layout/hierarchy4"/>
    <dgm:cxn modelId="{E1A0CEE1-F249-4C42-8413-2002DC36613C}" type="presOf" srcId="{3ABDE77D-C9EE-43FC-B8AA-4D47D26B5F6B}" destId="{F074D16F-A0BB-4A3E-8361-07748222D1ED}" srcOrd="0" destOrd="0" presId="urn:microsoft.com/office/officeart/2005/8/layout/hierarchy4"/>
    <dgm:cxn modelId="{B61F7A56-7AED-4B67-A729-A57F5C8F1ECC}" srcId="{3ABDE77D-C9EE-43FC-B8AA-4D47D26B5F6B}" destId="{C85C63EF-97B4-4905-B6ED-9D1ED5C1F3B2}" srcOrd="1" destOrd="0" parTransId="{C62578CF-5ED6-4E64-9FCD-E401415609E1}" sibTransId="{DA31A403-69E4-4E88-9493-6584AF910020}"/>
    <dgm:cxn modelId="{B737F74A-3241-428B-B169-520530BCE7F5}" srcId="{3ABDE77D-C9EE-43FC-B8AA-4D47D26B5F6B}" destId="{31565AB5-3BA8-4D60-B7FD-178391F9BB96}" srcOrd="0" destOrd="0" parTransId="{F37DC5A6-4532-4028-8F71-65320AC3D5C3}" sibTransId="{17837EAA-100F-402F-BC95-6E27B06A7EA5}"/>
    <dgm:cxn modelId="{758CF137-EC3C-4138-8035-35D26557AADD}" type="presOf" srcId="{31565AB5-3BA8-4D60-B7FD-178391F9BB96}" destId="{825CDA4E-CEA7-48A4-961C-B6CCDBECB846}" srcOrd="0" destOrd="0" presId="urn:microsoft.com/office/officeart/2005/8/layout/hierarchy4"/>
    <dgm:cxn modelId="{21E74543-3459-4CA9-8BBA-8F049C28E6BB}" type="presParOf" srcId="{F074D16F-A0BB-4A3E-8361-07748222D1ED}" destId="{4E3363ED-B672-4238-8ED8-F8DEF502657E}" srcOrd="0" destOrd="0" presId="urn:microsoft.com/office/officeart/2005/8/layout/hierarchy4"/>
    <dgm:cxn modelId="{C5227B59-A17C-4C71-847B-AF9EB97F34ED}" type="presParOf" srcId="{4E3363ED-B672-4238-8ED8-F8DEF502657E}" destId="{825CDA4E-CEA7-48A4-961C-B6CCDBECB846}" srcOrd="0" destOrd="0" presId="urn:microsoft.com/office/officeart/2005/8/layout/hierarchy4"/>
    <dgm:cxn modelId="{6BBE9809-5AD1-495F-AA08-AC832EE77224}" type="presParOf" srcId="{4E3363ED-B672-4238-8ED8-F8DEF502657E}" destId="{94A37B96-EC81-4A94-B701-557DEA1BBA34}" srcOrd="1" destOrd="0" presId="urn:microsoft.com/office/officeart/2005/8/layout/hierarchy4"/>
    <dgm:cxn modelId="{7CBE8EBA-B9F5-43A0-9B3A-C8E9639B056D}" type="presParOf" srcId="{F074D16F-A0BB-4A3E-8361-07748222D1ED}" destId="{D98B7173-22C2-4C1A-89A1-6C135CE497DD}" srcOrd="1" destOrd="0" presId="urn:microsoft.com/office/officeart/2005/8/layout/hierarchy4"/>
    <dgm:cxn modelId="{42367528-C6C9-4057-92A9-5CB97DFBFC4C}" type="presParOf" srcId="{F074D16F-A0BB-4A3E-8361-07748222D1ED}" destId="{42705DB1-F66C-4882-BF33-5D7774749C5D}" srcOrd="2" destOrd="0" presId="urn:microsoft.com/office/officeart/2005/8/layout/hierarchy4"/>
    <dgm:cxn modelId="{EE1D35F9-38F9-4029-999D-5E7537A5B586}" type="presParOf" srcId="{42705DB1-F66C-4882-BF33-5D7774749C5D}" destId="{A06FD401-75FE-46EE-8A74-013A5020F6C1}" srcOrd="0" destOrd="0" presId="urn:microsoft.com/office/officeart/2005/8/layout/hierarchy4"/>
    <dgm:cxn modelId="{C20CB328-F00B-4DBA-9CB4-0986E4F75370}" type="presParOf" srcId="{42705DB1-F66C-4882-BF33-5D7774749C5D}" destId="{964F83B2-2334-4FBA-A3A0-EDA40E737302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4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C85C63EF-97B4-4905-B6ED-9D1ED5C1F3B2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IAS  Panic  Alarm Button</a:t>
          </a:r>
          <a:endParaRPr lang="ru-RU" sz="1200" b="1" dirty="0">
            <a:latin typeface="Arial Narrow" pitchFamily="34" charset="0"/>
          </a:endParaRPr>
        </a:p>
      </dgm:t>
    </dgm:pt>
    <dgm:pt modelId="{C62578CF-5ED6-4E64-9FCD-E401415609E1}" type="parTrans" cxnId="{B61F7A56-7AED-4B67-A729-A57F5C8F1ECC}">
      <dgm:prSet/>
      <dgm:spPr/>
      <dgm:t>
        <a:bodyPr/>
        <a:lstStyle/>
        <a:p>
          <a:endParaRPr lang="de-DE" sz="900">
            <a:latin typeface="Arial Narrow" pitchFamily="34" charset="0"/>
          </a:endParaRPr>
        </a:p>
      </dgm:t>
    </dgm:pt>
    <dgm:pt modelId="{DA31A403-69E4-4E88-9493-6584AF910020}" type="sibTrans" cxnId="{B61F7A56-7AED-4B67-A729-A57F5C8F1ECC}">
      <dgm:prSet/>
      <dgm:spPr/>
      <dgm:t>
        <a:bodyPr/>
        <a:lstStyle/>
        <a:p>
          <a:endParaRPr lang="de-DE" sz="900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705DB1-F66C-4882-BF33-5D7774749C5D}" type="pres">
      <dgm:prSet presAssocID="{C85C63EF-97B4-4905-B6ED-9D1ED5C1F3B2}" presName="vertOne" presStyleCnt="0"/>
      <dgm:spPr/>
      <dgm:t>
        <a:bodyPr/>
        <a:lstStyle/>
        <a:p>
          <a:endParaRPr lang="de-DE"/>
        </a:p>
      </dgm:t>
    </dgm:pt>
    <dgm:pt modelId="{A06FD401-75FE-46EE-8A74-013A5020F6C1}" type="pres">
      <dgm:prSet presAssocID="{C85C63EF-97B4-4905-B6ED-9D1ED5C1F3B2}" presName="txOne" presStyleLbl="node0" presStyleIdx="0" presStyleCnt="1" custLinFactY="-20106" custLinFactNeighborX="-102" custLinFactNeighborY="-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4F83B2-2334-4FBA-A3A0-EDA40E737302}" type="pres">
      <dgm:prSet presAssocID="{C85C63EF-97B4-4905-B6ED-9D1ED5C1F3B2}" presName="horzOne" presStyleCnt="0"/>
      <dgm:spPr/>
      <dgm:t>
        <a:bodyPr/>
        <a:lstStyle/>
        <a:p>
          <a:endParaRPr lang="de-DE"/>
        </a:p>
      </dgm:t>
    </dgm:pt>
  </dgm:ptLst>
  <dgm:cxnLst>
    <dgm:cxn modelId="{3D62E7CD-79F5-490D-B095-74E2973C4F2C}" type="presOf" srcId="{3ABDE77D-C9EE-43FC-B8AA-4D47D26B5F6B}" destId="{F074D16F-A0BB-4A3E-8361-07748222D1ED}" srcOrd="0" destOrd="0" presId="urn:microsoft.com/office/officeart/2005/8/layout/hierarchy4"/>
    <dgm:cxn modelId="{C910A5C3-7E3E-48CE-86A8-3E730B642F70}" type="presOf" srcId="{C85C63EF-97B4-4905-B6ED-9D1ED5C1F3B2}" destId="{A06FD401-75FE-46EE-8A74-013A5020F6C1}" srcOrd="0" destOrd="0" presId="urn:microsoft.com/office/officeart/2005/8/layout/hierarchy4"/>
    <dgm:cxn modelId="{B61F7A56-7AED-4B67-A729-A57F5C8F1ECC}" srcId="{3ABDE77D-C9EE-43FC-B8AA-4D47D26B5F6B}" destId="{C85C63EF-97B4-4905-B6ED-9D1ED5C1F3B2}" srcOrd="0" destOrd="0" parTransId="{C62578CF-5ED6-4E64-9FCD-E401415609E1}" sibTransId="{DA31A403-69E4-4E88-9493-6584AF910020}"/>
    <dgm:cxn modelId="{3294415A-CA9F-4ABB-871E-99680266CB78}" type="presParOf" srcId="{F074D16F-A0BB-4A3E-8361-07748222D1ED}" destId="{42705DB1-F66C-4882-BF33-5D7774749C5D}" srcOrd="0" destOrd="0" presId="urn:microsoft.com/office/officeart/2005/8/layout/hierarchy4"/>
    <dgm:cxn modelId="{AE84C18D-1CF1-4662-BC04-A8DE2F60CF84}" type="presParOf" srcId="{42705DB1-F66C-4882-BF33-5D7774749C5D}" destId="{A06FD401-75FE-46EE-8A74-013A5020F6C1}" srcOrd="0" destOrd="0" presId="urn:microsoft.com/office/officeart/2005/8/layout/hierarchy4"/>
    <dgm:cxn modelId="{F6E8ADEA-4298-406D-945A-52D08FB276F4}" type="presParOf" srcId="{42705DB1-F66C-4882-BF33-5D7774749C5D}" destId="{964F83B2-2334-4FBA-A3A0-EDA40E737302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4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810718-7839-42BB-A13B-5FAEFEB634E2}" type="doc">
      <dgm:prSet loTypeId="urn:microsoft.com/office/officeart/2005/8/layout/matrix3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6CFC1AC-F266-445D-B30E-0590FD46D700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ERP Solutions</a:t>
          </a: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 smtClean="0">
            <a:latin typeface="Arial Narrow" pitchFamily="34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58E13A3-3A1E-4881-BE82-5E4C033EB093}" type="parTrans" cxnId="{EC6329E6-0727-445E-A44D-C2B7E4FE8E92}">
      <dgm:prSet/>
      <dgm:spPr/>
      <dgm:t>
        <a:bodyPr/>
        <a:lstStyle/>
        <a:p>
          <a:endParaRPr lang="ru-RU"/>
        </a:p>
      </dgm:t>
    </dgm:pt>
    <dgm:pt modelId="{563F3190-3A8A-40D1-B2CF-B2085D1D059A}" type="sibTrans" cxnId="{EC6329E6-0727-445E-A44D-C2B7E4FE8E92}">
      <dgm:prSet/>
      <dgm:spPr/>
      <dgm:t>
        <a:bodyPr/>
        <a:lstStyle/>
        <a:p>
          <a:endParaRPr lang="ru-RU"/>
        </a:p>
      </dgm:t>
    </dgm:pt>
    <dgm:pt modelId="{9DC7B275-7CFE-4E7B-9B92-5AB655341541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Integrated CAD,CAM/ERP Solutions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FDF1F90-023F-4F91-858C-DB5ABA70D234}" type="parTrans" cxnId="{F6940FB4-7575-4F79-BDD0-80268AE7CF12}">
      <dgm:prSet/>
      <dgm:spPr/>
      <dgm:t>
        <a:bodyPr/>
        <a:lstStyle/>
        <a:p>
          <a:endParaRPr lang="ru-RU"/>
        </a:p>
      </dgm:t>
    </dgm:pt>
    <dgm:pt modelId="{59DD29ED-6C9E-4170-B1B0-425C3E27964E}" type="sibTrans" cxnId="{F6940FB4-7575-4F79-BDD0-80268AE7CF12}">
      <dgm:prSet/>
      <dgm:spPr/>
      <dgm:t>
        <a:bodyPr/>
        <a:lstStyle/>
        <a:p>
          <a:endParaRPr lang="ru-RU"/>
        </a:p>
      </dgm:t>
    </dgm:pt>
    <dgm:pt modelId="{6A6BCC45-CBEC-483D-A6BE-FADE28ACB059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Project Management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8928A8-91FD-4540-98F4-16C51B9AAEB9}" type="parTrans" cxnId="{FAD06CAD-B0A6-4C33-B5E0-CCDEECBA4194}">
      <dgm:prSet/>
      <dgm:spPr/>
      <dgm:t>
        <a:bodyPr/>
        <a:lstStyle/>
        <a:p>
          <a:endParaRPr lang="ru-RU"/>
        </a:p>
      </dgm:t>
    </dgm:pt>
    <dgm:pt modelId="{1BE42F6D-62A5-44D7-8C17-92F06274B822}" type="sibTrans" cxnId="{FAD06CAD-B0A6-4C33-B5E0-CCDEECBA4194}">
      <dgm:prSet/>
      <dgm:spPr/>
      <dgm:t>
        <a:bodyPr/>
        <a:lstStyle/>
        <a:p>
          <a:endParaRPr lang="ru-RU"/>
        </a:p>
      </dgm:t>
    </dgm:pt>
    <dgm:pt modelId="{6652250C-C0D7-46CB-85CA-5A06BCA6B95F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Business Consulting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917FD9D-F838-48C8-A502-354A251ADC51}" type="parTrans" cxnId="{46979E2D-E40C-4CB2-815F-B0C69EE746A9}">
      <dgm:prSet/>
      <dgm:spPr/>
      <dgm:t>
        <a:bodyPr/>
        <a:lstStyle/>
        <a:p>
          <a:endParaRPr lang="ru-RU"/>
        </a:p>
      </dgm:t>
    </dgm:pt>
    <dgm:pt modelId="{460FD6E1-B737-4E4C-9931-FDB9B956CCA4}" type="sibTrans" cxnId="{46979E2D-E40C-4CB2-815F-B0C69EE746A9}">
      <dgm:prSet/>
      <dgm:spPr/>
      <dgm:t>
        <a:bodyPr/>
        <a:lstStyle/>
        <a:p>
          <a:endParaRPr lang="ru-RU"/>
        </a:p>
      </dgm:t>
    </dgm:pt>
    <dgm:pt modelId="{EDDDB6ED-8B2A-45CC-83D5-203D61FA23B7}" type="pres">
      <dgm:prSet presAssocID="{CF810718-7839-42BB-A13B-5FAEFEB634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2C7F8-28AE-418D-9C5C-E95786E66A10}" type="pres">
      <dgm:prSet presAssocID="{CF810718-7839-42BB-A13B-5FAEFEB634E2}" presName="diamond" presStyleLbl="bgShp" presStyleIdx="0" presStyleCnt="1"/>
      <dgm:spPr/>
    </dgm:pt>
    <dgm:pt modelId="{F1899EE9-5B18-4817-A762-EBD87CFBAAFF}" type="pres">
      <dgm:prSet presAssocID="{CF810718-7839-42BB-A13B-5FAEFEB634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18D14-3F8B-4D4E-8AD8-9014C4A6A223}" type="pres">
      <dgm:prSet presAssocID="{CF810718-7839-42BB-A13B-5FAEFEB634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8177-A0E4-4AD9-9372-5651C776A659}" type="pres">
      <dgm:prSet presAssocID="{CF810718-7839-42BB-A13B-5FAEFEB634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5105-6D8D-4781-B31E-F5BE064496E5}" type="pres">
      <dgm:prSet presAssocID="{CF810718-7839-42BB-A13B-5FAEFEB634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501E7-2250-43ED-A3C3-67CE3E25CE65}" type="presOf" srcId="{16CFC1AC-F266-445D-B30E-0590FD46D700}" destId="{F1899EE9-5B18-4817-A762-EBD87CFBAAFF}" srcOrd="0" destOrd="0" presId="urn:microsoft.com/office/officeart/2005/8/layout/matrix3"/>
    <dgm:cxn modelId="{96830881-F5F1-4A67-A2C4-A06B2697ABB6}" type="presOf" srcId="{9DC7B275-7CFE-4E7B-9B92-5AB655341541}" destId="{7D918D14-3F8B-4D4E-8AD8-9014C4A6A223}" srcOrd="0" destOrd="0" presId="urn:microsoft.com/office/officeart/2005/8/layout/matrix3"/>
    <dgm:cxn modelId="{EC6329E6-0727-445E-A44D-C2B7E4FE8E92}" srcId="{CF810718-7839-42BB-A13B-5FAEFEB634E2}" destId="{16CFC1AC-F266-445D-B30E-0590FD46D700}" srcOrd="0" destOrd="0" parTransId="{C58E13A3-3A1E-4881-BE82-5E4C033EB093}" sibTransId="{563F3190-3A8A-40D1-B2CF-B2085D1D059A}"/>
    <dgm:cxn modelId="{FAD06CAD-B0A6-4C33-B5E0-CCDEECBA4194}" srcId="{CF810718-7839-42BB-A13B-5FAEFEB634E2}" destId="{6A6BCC45-CBEC-483D-A6BE-FADE28ACB059}" srcOrd="2" destOrd="0" parTransId="{068928A8-91FD-4540-98F4-16C51B9AAEB9}" sibTransId="{1BE42F6D-62A5-44D7-8C17-92F06274B822}"/>
    <dgm:cxn modelId="{F6940FB4-7575-4F79-BDD0-80268AE7CF12}" srcId="{CF810718-7839-42BB-A13B-5FAEFEB634E2}" destId="{9DC7B275-7CFE-4E7B-9B92-5AB655341541}" srcOrd="1" destOrd="0" parTransId="{0FDF1F90-023F-4F91-858C-DB5ABA70D234}" sibTransId="{59DD29ED-6C9E-4170-B1B0-425C3E27964E}"/>
    <dgm:cxn modelId="{90710BB7-AB98-44E0-A7B0-451240D07708}" type="presOf" srcId="{6A6BCC45-CBEC-483D-A6BE-FADE28ACB059}" destId="{83658177-A0E4-4AD9-9372-5651C776A659}" srcOrd="0" destOrd="0" presId="urn:microsoft.com/office/officeart/2005/8/layout/matrix3"/>
    <dgm:cxn modelId="{46979E2D-E40C-4CB2-815F-B0C69EE746A9}" srcId="{CF810718-7839-42BB-A13B-5FAEFEB634E2}" destId="{6652250C-C0D7-46CB-85CA-5A06BCA6B95F}" srcOrd="3" destOrd="0" parTransId="{F917FD9D-F838-48C8-A502-354A251ADC51}" sibTransId="{460FD6E1-B737-4E4C-9931-FDB9B956CCA4}"/>
    <dgm:cxn modelId="{BD5882DF-1556-4AEC-A058-BE3D49600CC3}" type="presOf" srcId="{CF810718-7839-42BB-A13B-5FAEFEB634E2}" destId="{EDDDB6ED-8B2A-45CC-83D5-203D61FA23B7}" srcOrd="0" destOrd="0" presId="urn:microsoft.com/office/officeart/2005/8/layout/matrix3"/>
    <dgm:cxn modelId="{B8089F47-5375-40C0-AD2A-8804F36A2C59}" type="presOf" srcId="{6652250C-C0D7-46CB-85CA-5A06BCA6B95F}" destId="{78DD5105-6D8D-4781-B31E-F5BE064496E5}" srcOrd="0" destOrd="0" presId="urn:microsoft.com/office/officeart/2005/8/layout/matrix3"/>
    <dgm:cxn modelId="{C940B6D0-5252-49CF-9CD9-3ADAC3D5D387}" type="presParOf" srcId="{EDDDB6ED-8B2A-45CC-83D5-203D61FA23B7}" destId="{A152C7F8-28AE-418D-9C5C-E95786E66A10}" srcOrd="0" destOrd="0" presId="urn:microsoft.com/office/officeart/2005/8/layout/matrix3"/>
    <dgm:cxn modelId="{C988622A-2458-413C-9E4B-CB6540BF193F}" type="presParOf" srcId="{EDDDB6ED-8B2A-45CC-83D5-203D61FA23B7}" destId="{F1899EE9-5B18-4817-A762-EBD87CFBAAFF}" srcOrd="1" destOrd="0" presId="urn:microsoft.com/office/officeart/2005/8/layout/matrix3"/>
    <dgm:cxn modelId="{72AFF567-FFEA-4028-9792-003356D62E8A}" type="presParOf" srcId="{EDDDB6ED-8B2A-45CC-83D5-203D61FA23B7}" destId="{7D918D14-3F8B-4D4E-8AD8-9014C4A6A223}" srcOrd="2" destOrd="0" presId="urn:microsoft.com/office/officeart/2005/8/layout/matrix3"/>
    <dgm:cxn modelId="{371347B6-2661-4148-B869-DB90B864F20A}" type="presParOf" srcId="{EDDDB6ED-8B2A-45CC-83D5-203D61FA23B7}" destId="{83658177-A0E4-4AD9-9372-5651C776A659}" srcOrd="3" destOrd="0" presId="urn:microsoft.com/office/officeart/2005/8/layout/matrix3"/>
    <dgm:cxn modelId="{EF394396-58FC-4BA4-A461-212E982553F9}" type="presParOf" srcId="{EDDDB6ED-8B2A-45CC-83D5-203D61FA23B7}" destId="{78DD5105-6D8D-4781-B31E-F5BE064496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27FEDF-8C56-4841-A4CA-66933B665E97}" type="doc">
      <dgm:prSet loTypeId="urn:microsoft.com/office/officeart/2005/8/layout/cycle8" loCatId="cycle" qsTypeId="urn:microsoft.com/office/officeart/2005/8/quickstyle/simple4" qsCatId="simple" csTypeId="urn:microsoft.com/office/officeart/2005/8/colors/accent2_2" csCatId="accent2" phldr="1"/>
      <dgm:spPr/>
    </dgm:pt>
    <dgm:pt modelId="{A80A47D3-D398-42C1-89F0-1322DE95BC41}">
      <dgm:prSet phldrT="[Текст]" custT="1"/>
      <dgm:spPr/>
      <dgm:t>
        <a:bodyPr/>
        <a:lstStyle/>
        <a:p>
          <a:r>
            <a:rPr lang="en-US" sz="1600" b="1" dirty="0" smtClean="0"/>
            <a:t>IT Security</a:t>
          </a:r>
          <a:endParaRPr lang="ru-RU" sz="1600" b="1" dirty="0"/>
        </a:p>
      </dgm:t>
    </dgm:pt>
    <dgm:pt modelId="{7FCD5CA8-1873-45D0-BDFD-F526E6B10BAD}" type="parTrans" cxnId="{D03763DC-7087-4305-9E1A-92C8122A8C96}">
      <dgm:prSet/>
      <dgm:spPr/>
      <dgm:t>
        <a:bodyPr/>
        <a:lstStyle/>
        <a:p>
          <a:endParaRPr lang="ru-RU"/>
        </a:p>
      </dgm:t>
    </dgm:pt>
    <dgm:pt modelId="{20AF7731-F205-4C2B-B81F-31360DC261CB}" type="sibTrans" cxnId="{D03763DC-7087-4305-9E1A-92C8122A8C96}">
      <dgm:prSet/>
      <dgm:spPr/>
      <dgm:t>
        <a:bodyPr/>
        <a:lstStyle/>
        <a:p>
          <a:endParaRPr lang="ru-RU"/>
        </a:p>
      </dgm:t>
    </dgm:pt>
    <dgm:pt modelId="{2FCBB81D-8E55-4D7E-9D30-FC6C149C2FDA}">
      <dgm:prSet phldrT="[Текст]" custT="1"/>
      <dgm:spPr/>
      <dgm:t>
        <a:bodyPr/>
        <a:lstStyle/>
        <a:p>
          <a:r>
            <a:rPr lang="en-US" sz="1600" b="1" dirty="0" smtClean="0"/>
            <a:t>Personal Data Protection</a:t>
          </a:r>
          <a:endParaRPr lang="ru-RU" sz="1600" b="1" dirty="0"/>
        </a:p>
      </dgm:t>
    </dgm:pt>
    <dgm:pt modelId="{09DFDA75-E8A4-4DFD-874B-DCD7311B21FD}" type="parTrans" cxnId="{CA3B7C2F-53DC-4F84-89B3-6CFB29F7212C}">
      <dgm:prSet/>
      <dgm:spPr/>
      <dgm:t>
        <a:bodyPr/>
        <a:lstStyle/>
        <a:p>
          <a:endParaRPr lang="ru-RU"/>
        </a:p>
      </dgm:t>
    </dgm:pt>
    <dgm:pt modelId="{CAE3A368-A630-4F43-8E1F-040AF0AD7C30}" type="sibTrans" cxnId="{CA3B7C2F-53DC-4F84-89B3-6CFB29F7212C}">
      <dgm:prSet/>
      <dgm:spPr/>
      <dgm:t>
        <a:bodyPr/>
        <a:lstStyle/>
        <a:p>
          <a:endParaRPr lang="ru-RU"/>
        </a:p>
      </dgm:t>
    </dgm:pt>
    <dgm:pt modelId="{2CAF3333-FA3A-4548-829D-2924C8FB5FF7}">
      <dgm:prSet phldrT="[Текст]" custT="1"/>
      <dgm:spPr/>
      <dgm:t>
        <a:bodyPr/>
        <a:lstStyle/>
        <a:p>
          <a:r>
            <a:rPr lang="en-US" sz="1600" b="1" dirty="0" smtClean="0"/>
            <a:t>IT Infrastructure </a:t>
          </a:r>
          <a:endParaRPr lang="ru-RU" sz="1600" b="1" dirty="0"/>
        </a:p>
      </dgm:t>
    </dgm:pt>
    <dgm:pt modelId="{921E9575-9574-4167-9001-851BB6C1B228}" type="parTrans" cxnId="{5189ED75-D6D4-4372-9937-EA366C4AD885}">
      <dgm:prSet/>
      <dgm:spPr/>
      <dgm:t>
        <a:bodyPr/>
        <a:lstStyle/>
        <a:p>
          <a:endParaRPr lang="ru-RU"/>
        </a:p>
      </dgm:t>
    </dgm:pt>
    <dgm:pt modelId="{E16852DC-0AC3-4524-AFCF-85A2ABED5AD0}" type="sibTrans" cxnId="{5189ED75-D6D4-4372-9937-EA366C4AD885}">
      <dgm:prSet/>
      <dgm:spPr/>
      <dgm:t>
        <a:bodyPr/>
        <a:lstStyle/>
        <a:p>
          <a:endParaRPr lang="ru-RU"/>
        </a:p>
      </dgm:t>
    </dgm:pt>
    <dgm:pt modelId="{E9BA54BC-51C8-4EC4-BE08-FB107294111E}" type="pres">
      <dgm:prSet presAssocID="{1F27FEDF-8C56-4841-A4CA-66933B665E97}" presName="compositeShape" presStyleCnt="0">
        <dgm:presLayoutVars>
          <dgm:chMax val="7"/>
          <dgm:dir/>
          <dgm:resizeHandles val="exact"/>
        </dgm:presLayoutVars>
      </dgm:prSet>
      <dgm:spPr/>
    </dgm:pt>
    <dgm:pt modelId="{AB953830-F3EF-456B-BAC1-CC30A37F42C5}" type="pres">
      <dgm:prSet presAssocID="{1F27FEDF-8C56-4841-A4CA-66933B665E97}" presName="wedge1" presStyleLbl="node1" presStyleIdx="0" presStyleCnt="3" custLinFactNeighborX="977"/>
      <dgm:spPr/>
      <dgm:t>
        <a:bodyPr/>
        <a:lstStyle/>
        <a:p>
          <a:endParaRPr lang="ru-RU"/>
        </a:p>
      </dgm:t>
    </dgm:pt>
    <dgm:pt modelId="{73C99737-EDFE-435A-A65F-2868CBF5969E}" type="pres">
      <dgm:prSet presAssocID="{1F27FEDF-8C56-4841-A4CA-66933B665E97}" presName="dummy1a" presStyleCnt="0"/>
      <dgm:spPr/>
    </dgm:pt>
    <dgm:pt modelId="{02C9DB8E-10C7-415E-9345-D15FEDAEA298}" type="pres">
      <dgm:prSet presAssocID="{1F27FEDF-8C56-4841-A4CA-66933B665E97}" presName="dummy1b" presStyleCnt="0"/>
      <dgm:spPr/>
    </dgm:pt>
    <dgm:pt modelId="{4ACC5FFA-F546-465F-AD59-30808EC91846}" type="pres">
      <dgm:prSet presAssocID="{1F27FEDF-8C56-4841-A4CA-66933B665E9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C6B88-3438-4399-9AEC-5483DA871DF8}" type="pres">
      <dgm:prSet presAssocID="{1F27FEDF-8C56-4841-A4CA-66933B665E97}" presName="wedge2" presStyleLbl="node1" presStyleIdx="1" presStyleCnt="3"/>
      <dgm:spPr/>
      <dgm:t>
        <a:bodyPr/>
        <a:lstStyle/>
        <a:p>
          <a:endParaRPr lang="ru-RU"/>
        </a:p>
      </dgm:t>
    </dgm:pt>
    <dgm:pt modelId="{96537059-F784-486E-BAF4-E7276BD9D21D}" type="pres">
      <dgm:prSet presAssocID="{1F27FEDF-8C56-4841-A4CA-66933B665E97}" presName="dummy2a" presStyleCnt="0"/>
      <dgm:spPr/>
    </dgm:pt>
    <dgm:pt modelId="{A19764E0-1109-441F-867C-FFDD0BE92C55}" type="pres">
      <dgm:prSet presAssocID="{1F27FEDF-8C56-4841-A4CA-66933B665E97}" presName="dummy2b" presStyleCnt="0"/>
      <dgm:spPr/>
    </dgm:pt>
    <dgm:pt modelId="{D55FC83C-1C24-4ED2-ABAA-1C0F77F55B50}" type="pres">
      <dgm:prSet presAssocID="{1F27FEDF-8C56-4841-A4CA-66933B665E9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BCF8F-9903-455C-90E9-26DDDDE75ADD}" type="pres">
      <dgm:prSet presAssocID="{1F27FEDF-8C56-4841-A4CA-66933B665E97}" presName="wedge3" presStyleLbl="node1" presStyleIdx="2" presStyleCnt="3"/>
      <dgm:spPr/>
      <dgm:t>
        <a:bodyPr/>
        <a:lstStyle/>
        <a:p>
          <a:endParaRPr lang="ru-RU"/>
        </a:p>
      </dgm:t>
    </dgm:pt>
    <dgm:pt modelId="{91AECD29-F91B-4424-B5AE-0855211031F4}" type="pres">
      <dgm:prSet presAssocID="{1F27FEDF-8C56-4841-A4CA-66933B665E97}" presName="dummy3a" presStyleCnt="0"/>
      <dgm:spPr/>
    </dgm:pt>
    <dgm:pt modelId="{01A2AB63-E5B7-4F0B-8F4F-F3EE066ACBF4}" type="pres">
      <dgm:prSet presAssocID="{1F27FEDF-8C56-4841-A4CA-66933B665E97}" presName="dummy3b" presStyleCnt="0"/>
      <dgm:spPr/>
    </dgm:pt>
    <dgm:pt modelId="{5CC246BC-399A-4ED1-AE39-3A1E4BC573F2}" type="pres">
      <dgm:prSet presAssocID="{1F27FEDF-8C56-4841-A4CA-66933B665E9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74CA1-8C68-41E0-AB48-2D0E1155C367}" type="pres">
      <dgm:prSet presAssocID="{20AF7731-F205-4C2B-B81F-31360DC261CB}" presName="arrowWedge1" presStyleLbl="fgSibTrans2D1" presStyleIdx="0" presStyleCnt="3"/>
      <dgm:spPr/>
    </dgm:pt>
    <dgm:pt modelId="{DDA5468E-8500-49A5-8547-C39BC81E7D59}" type="pres">
      <dgm:prSet presAssocID="{CAE3A368-A630-4F43-8E1F-040AF0AD7C30}" presName="arrowWedge2" presStyleLbl="fgSibTrans2D1" presStyleIdx="1" presStyleCnt="3" custLinFactNeighborX="-632"/>
      <dgm:spPr/>
    </dgm:pt>
    <dgm:pt modelId="{55136073-2471-486E-9F67-11F8794F9114}" type="pres">
      <dgm:prSet presAssocID="{E16852DC-0AC3-4524-AFCF-85A2ABED5AD0}" presName="arrowWedge3" presStyleLbl="fgSibTrans2D1" presStyleIdx="2" presStyleCnt="3"/>
      <dgm:spPr/>
    </dgm:pt>
  </dgm:ptLst>
  <dgm:cxnLst>
    <dgm:cxn modelId="{5930A437-FA7F-485E-8361-7603053FA119}" type="presOf" srcId="{2FCBB81D-8E55-4D7E-9D30-FC6C149C2FDA}" destId="{93CC6B88-3438-4399-9AEC-5483DA871DF8}" srcOrd="0" destOrd="0" presId="urn:microsoft.com/office/officeart/2005/8/layout/cycle8"/>
    <dgm:cxn modelId="{5ED7CEF6-65BB-45D3-9C05-1D91E9D39484}" type="presOf" srcId="{A80A47D3-D398-42C1-89F0-1322DE95BC41}" destId="{AB953830-F3EF-456B-BAC1-CC30A37F42C5}" srcOrd="0" destOrd="0" presId="urn:microsoft.com/office/officeart/2005/8/layout/cycle8"/>
    <dgm:cxn modelId="{D03763DC-7087-4305-9E1A-92C8122A8C96}" srcId="{1F27FEDF-8C56-4841-A4CA-66933B665E97}" destId="{A80A47D3-D398-42C1-89F0-1322DE95BC41}" srcOrd="0" destOrd="0" parTransId="{7FCD5CA8-1873-45D0-BDFD-F526E6B10BAD}" sibTransId="{20AF7731-F205-4C2B-B81F-31360DC261CB}"/>
    <dgm:cxn modelId="{749F0E89-C1BB-4384-A495-32C48345E1D3}" type="presOf" srcId="{2FCBB81D-8E55-4D7E-9D30-FC6C149C2FDA}" destId="{D55FC83C-1C24-4ED2-ABAA-1C0F77F55B50}" srcOrd="1" destOrd="0" presId="urn:microsoft.com/office/officeart/2005/8/layout/cycle8"/>
    <dgm:cxn modelId="{0AB845C7-863A-4518-B6FF-BB9A31360B75}" type="presOf" srcId="{2CAF3333-FA3A-4548-829D-2924C8FB5FF7}" destId="{5CC246BC-399A-4ED1-AE39-3A1E4BC573F2}" srcOrd="1" destOrd="0" presId="urn:microsoft.com/office/officeart/2005/8/layout/cycle8"/>
    <dgm:cxn modelId="{CA3B7C2F-53DC-4F84-89B3-6CFB29F7212C}" srcId="{1F27FEDF-8C56-4841-A4CA-66933B665E97}" destId="{2FCBB81D-8E55-4D7E-9D30-FC6C149C2FDA}" srcOrd="1" destOrd="0" parTransId="{09DFDA75-E8A4-4DFD-874B-DCD7311B21FD}" sibTransId="{CAE3A368-A630-4F43-8E1F-040AF0AD7C30}"/>
    <dgm:cxn modelId="{D4294E97-EEBB-4A93-96B4-11B00CBF14A1}" type="presOf" srcId="{1F27FEDF-8C56-4841-A4CA-66933B665E97}" destId="{E9BA54BC-51C8-4EC4-BE08-FB107294111E}" srcOrd="0" destOrd="0" presId="urn:microsoft.com/office/officeart/2005/8/layout/cycle8"/>
    <dgm:cxn modelId="{5189ED75-D6D4-4372-9937-EA366C4AD885}" srcId="{1F27FEDF-8C56-4841-A4CA-66933B665E97}" destId="{2CAF3333-FA3A-4548-829D-2924C8FB5FF7}" srcOrd="2" destOrd="0" parTransId="{921E9575-9574-4167-9001-851BB6C1B228}" sibTransId="{E16852DC-0AC3-4524-AFCF-85A2ABED5AD0}"/>
    <dgm:cxn modelId="{3EAECE04-5247-4D05-8BCB-C036D87929BE}" type="presOf" srcId="{A80A47D3-D398-42C1-89F0-1322DE95BC41}" destId="{4ACC5FFA-F546-465F-AD59-30808EC91846}" srcOrd="1" destOrd="0" presId="urn:microsoft.com/office/officeart/2005/8/layout/cycle8"/>
    <dgm:cxn modelId="{F80ABAF5-609A-4467-8A73-959D7FE6C803}" type="presOf" srcId="{2CAF3333-FA3A-4548-829D-2924C8FB5FF7}" destId="{A18BCF8F-9903-455C-90E9-26DDDDE75ADD}" srcOrd="0" destOrd="0" presId="urn:microsoft.com/office/officeart/2005/8/layout/cycle8"/>
    <dgm:cxn modelId="{ACCF690A-47F8-4EE5-956D-7B5454522995}" type="presParOf" srcId="{E9BA54BC-51C8-4EC4-BE08-FB107294111E}" destId="{AB953830-F3EF-456B-BAC1-CC30A37F42C5}" srcOrd="0" destOrd="0" presId="urn:microsoft.com/office/officeart/2005/8/layout/cycle8"/>
    <dgm:cxn modelId="{CF58B96C-6A6B-41C9-9B5E-417B799329F0}" type="presParOf" srcId="{E9BA54BC-51C8-4EC4-BE08-FB107294111E}" destId="{73C99737-EDFE-435A-A65F-2868CBF5969E}" srcOrd="1" destOrd="0" presId="urn:microsoft.com/office/officeart/2005/8/layout/cycle8"/>
    <dgm:cxn modelId="{6B1306B9-91CE-4EA3-A314-389070026236}" type="presParOf" srcId="{E9BA54BC-51C8-4EC4-BE08-FB107294111E}" destId="{02C9DB8E-10C7-415E-9345-D15FEDAEA298}" srcOrd="2" destOrd="0" presId="urn:microsoft.com/office/officeart/2005/8/layout/cycle8"/>
    <dgm:cxn modelId="{4C56CEE4-FB5C-4392-AFB4-C6943A840EDD}" type="presParOf" srcId="{E9BA54BC-51C8-4EC4-BE08-FB107294111E}" destId="{4ACC5FFA-F546-465F-AD59-30808EC91846}" srcOrd="3" destOrd="0" presId="urn:microsoft.com/office/officeart/2005/8/layout/cycle8"/>
    <dgm:cxn modelId="{A6D3C886-5255-4DB9-8C32-E43BF75BB403}" type="presParOf" srcId="{E9BA54BC-51C8-4EC4-BE08-FB107294111E}" destId="{93CC6B88-3438-4399-9AEC-5483DA871DF8}" srcOrd="4" destOrd="0" presId="urn:microsoft.com/office/officeart/2005/8/layout/cycle8"/>
    <dgm:cxn modelId="{72FA1FCE-8A56-4580-917D-99411C31D019}" type="presParOf" srcId="{E9BA54BC-51C8-4EC4-BE08-FB107294111E}" destId="{96537059-F784-486E-BAF4-E7276BD9D21D}" srcOrd="5" destOrd="0" presId="urn:microsoft.com/office/officeart/2005/8/layout/cycle8"/>
    <dgm:cxn modelId="{E4A2B61C-AAD1-4871-8B73-CB29E57EF8C9}" type="presParOf" srcId="{E9BA54BC-51C8-4EC4-BE08-FB107294111E}" destId="{A19764E0-1109-441F-867C-FFDD0BE92C55}" srcOrd="6" destOrd="0" presId="urn:microsoft.com/office/officeart/2005/8/layout/cycle8"/>
    <dgm:cxn modelId="{A26F841E-DBFE-4C66-88AC-FD5D3279BBF2}" type="presParOf" srcId="{E9BA54BC-51C8-4EC4-BE08-FB107294111E}" destId="{D55FC83C-1C24-4ED2-ABAA-1C0F77F55B50}" srcOrd="7" destOrd="0" presId="urn:microsoft.com/office/officeart/2005/8/layout/cycle8"/>
    <dgm:cxn modelId="{BEACBD32-FFB7-4E1F-B435-9B571582F4FE}" type="presParOf" srcId="{E9BA54BC-51C8-4EC4-BE08-FB107294111E}" destId="{A18BCF8F-9903-455C-90E9-26DDDDE75ADD}" srcOrd="8" destOrd="0" presId="urn:microsoft.com/office/officeart/2005/8/layout/cycle8"/>
    <dgm:cxn modelId="{7ABFBD97-996E-4C6D-9E77-F80F52F447C8}" type="presParOf" srcId="{E9BA54BC-51C8-4EC4-BE08-FB107294111E}" destId="{91AECD29-F91B-4424-B5AE-0855211031F4}" srcOrd="9" destOrd="0" presId="urn:microsoft.com/office/officeart/2005/8/layout/cycle8"/>
    <dgm:cxn modelId="{DF68F8F8-8ACF-4035-BB21-FD91EF488ED4}" type="presParOf" srcId="{E9BA54BC-51C8-4EC4-BE08-FB107294111E}" destId="{01A2AB63-E5B7-4F0B-8F4F-F3EE066ACBF4}" srcOrd="10" destOrd="0" presId="urn:microsoft.com/office/officeart/2005/8/layout/cycle8"/>
    <dgm:cxn modelId="{585530D6-88B6-4CEA-83FA-E8C80208DAE8}" type="presParOf" srcId="{E9BA54BC-51C8-4EC4-BE08-FB107294111E}" destId="{5CC246BC-399A-4ED1-AE39-3A1E4BC573F2}" srcOrd="11" destOrd="0" presId="urn:microsoft.com/office/officeart/2005/8/layout/cycle8"/>
    <dgm:cxn modelId="{E1E8324D-48D1-4527-8D25-538E6578D0D7}" type="presParOf" srcId="{E9BA54BC-51C8-4EC4-BE08-FB107294111E}" destId="{D2374CA1-8C68-41E0-AB48-2D0E1155C367}" srcOrd="12" destOrd="0" presId="urn:microsoft.com/office/officeart/2005/8/layout/cycle8"/>
    <dgm:cxn modelId="{216BE508-E01D-434A-BA9E-692C0B0189B7}" type="presParOf" srcId="{E9BA54BC-51C8-4EC4-BE08-FB107294111E}" destId="{DDA5468E-8500-49A5-8547-C39BC81E7D59}" srcOrd="13" destOrd="0" presId="urn:microsoft.com/office/officeart/2005/8/layout/cycle8"/>
    <dgm:cxn modelId="{025B588C-AF1E-4B0D-BB44-1F112913F50B}" type="presParOf" srcId="{E9BA54BC-51C8-4EC4-BE08-FB107294111E}" destId="{55136073-2471-486E-9F67-11F8794F911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10718-7839-42BB-A13B-5FAEFEB634E2}" type="doc">
      <dgm:prSet loTypeId="urn:microsoft.com/office/officeart/2005/8/layout/matrix3" loCatId="matrix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16CFC1AC-F266-445D-B30E-0590FD46D700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>
            <a:latin typeface="+mn-lt"/>
          </a:endParaRP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Bespoke SW development</a:t>
          </a:r>
        </a:p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dirty="0" smtClean="0">
            <a:latin typeface="Arial Narrow" pitchFamily="34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C58E13A3-3A1E-4881-BE82-5E4C033EB093}" type="parTrans" cxnId="{EC6329E6-0727-445E-A44D-C2B7E4FE8E92}">
      <dgm:prSet/>
      <dgm:spPr/>
      <dgm:t>
        <a:bodyPr/>
        <a:lstStyle/>
        <a:p>
          <a:endParaRPr lang="ru-RU"/>
        </a:p>
      </dgm:t>
    </dgm:pt>
    <dgm:pt modelId="{563F3190-3A8A-40D1-B2CF-B2085D1D059A}" type="sibTrans" cxnId="{EC6329E6-0727-445E-A44D-C2B7E4FE8E92}">
      <dgm:prSet/>
      <dgm:spPr/>
      <dgm:t>
        <a:bodyPr/>
        <a:lstStyle/>
        <a:p>
          <a:endParaRPr lang="ru-RU"/>
        </a:p>
      </dgm:t>
    </dgm:pt>
    <dgm:pt modelId="{9DC7B275-7CFE-4E7B-9B92-5AB655341541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Packaged Solutions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FDF1F90-023F-4F91-858C-DB5ABA70D234}" type="parTrans" cxnId="{F6940FB4-7575-4F79-BDD0-80268AE7CF12}">
      <dgm:prSet/>
      <dgm:spPr/>
      <dgm:t>
        <a:bodyPr/>
        <a:lstStyle/>
        <a:p>
          <a:endParaRPr lang="ru-RU"/>
        </a:p>
      </dgm:t>
    </dgm:pt>
    <dgm:pt modelId="{59DD29ED-6C9E-4170-B1B0-425C3E27964E}" type="sibTrans" cxnId="{F6940FB4-7575-4F79-BDD0-80268AE7CF12}">
      <dgm:prSet/>
      <dgm:spPr/>
      <dgm:t>
        <a:bodyPr/>
        <a:lstStyle/>
        <a:p>
          <a:endParaRPr lang="ru-RU"/>
        </a:p>
      </dgm:t>
    </dgm:pt>
    <dgm:pt modelId="{6A6BCC45-CBEC-483D-A6BE-FADE28ACB059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Application Management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8928A8-91FD-4540-98F4-16C51B9AAEB9}" type="parTrans" cxnId="{FAD06CAD-B0A6-4C33-B5E0-CCDEECBA4194}">
      <dgm:prSet/>
      <dgm:spPr/>
      <dgm:t>
        <a:bodyPr/>
        <a:lstStyle/>
        <a:p>
          <a:endParaRPr lang="ru-RU"/>
        </a:p>
      </dgm:t>
    </dgm:pt>
    <dgm:pt modelId="{1BE42F6D-62A5-44D7-8C17-92F06274B822}" type="sibTrans" cxnId="{FAD06CAD-B0A6-4C33-B5E0-CCDEECBA4194}">
      <dgm:prSet/>
      <dgm:spPr/>
      <dgm:t>
        <a:bodyPr/>
        <a:lstStyle/>
        <a:p>
          <a:endParaRPr lang="ru-RU"/>
        </a:p>
      </dgm:t>
    </dgm:pt>
    <dgm:pt modelId="{6652250C-C0D7-46CB-85CA-5A06BCA6B95F}">
      <dgm:prSet phldrT="[Текст]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>
              <a:latin typeface="+mn-lt"/>
            </a:rPr>
            <a:t>Information Management Solutions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917FD9D-F838-48C8-A502-354A251ADC51}" type="parTrans" cxnId="{46979E2D-E40C-4CB2-815F-B0C69EE746A9}">
      <dgm:prSet/>
      <dgm:spPr/>
      <dgm:t>
        <a:bodyPr/>
        <a:lstStyle/>
        <a:p>
          <a:endParaRPr lang="ru-RU"/>
        </a:p>
      </dgm:t>
    </dgm:pt>
    <dgm:pt modelId="{460FD6E1-B737-4E4C-9931-FDB9B956CCA4}" type="sibTrans" cxnId="{46979E2D-E40C-4CB2-815F-B0C69EE746A9}">
      <dgm:prSet/>
      <dgm:spPr/>
      <dgm:t>
        <a:bodyPr/>
        <a:lstStyle/>
        <a:p>
          <a:endParaRPr lang="ru-RU"/>
        </a:p>
      </dgm:t>
    </dgm:pt>
    <dgm:pt modelId="{EDDDB6ED-8B2A-45CC-83D5-203D61FA23B7}" type="pres">
      <dgm:prSet presAssocID="{CF810718-7839-42BB-A13B-5FAEFEB634E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52C7F8-28AE-418D-9C5C-E95786E66A10}" type="pres">
      <dgm:prSet presAssocID="{CF810718-7839-42BB-A13B-5FAEFEB634E2}" presName="diamond" presStyleLbl="bgShp" presStyleIdx="0" presStyleCnt="1" custLinFactNeighborX="-1064"/>
      <dgm:spPr/>
    </dgm:pt>
    <dgm:pt modelId="{F1899EE9-5B18-4817-A762-EBD87CFBAAFF}" type="pres">
      <dgm:prSet presAssocID="{CF810718-7839-42BB-A13B-5FAEFEB634E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18D14-3F8B-4D4E-8AD8-9014C4A6A223}" type="pres">
      <dgm:prSet presAssocID="{CF810718-7839-42BB-A13B-5FAEFEB634E2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58177-A0E4-4AD9-9372-5651C776A659}" type="pres">
      <dgm:prSet presAssocID="{CF810718-7839-42BB-A13B-5FAEFEB634E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D5105-6D8D-4781-B31E-F5BE064496E5}" type="pres">
      <dgm:prSet presAssocID="{CF810718-7839-42BB-A13B-5FAEFEB634E2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6329E6-0727-445E-A44D-C2B7E4FE8E92}" srcId="{CF810718-7839-42BB-A13B-5FAEFEB634E2}" destId="{16CFC1AC-F266-445D-B30E-0590FD46D700}" srcOrd="0" destOrd="0" parTransId="{C58E13A3-3A1E-4881-BE82-5E4C033EB093}" sibTransId="{563F3190-3A8A-40D1-B2CF-B2085D1D059A}"/>
    <dgm:cxn modelId="{9A134C49-C450-4500-B107-C50040CFE1DD}" type="presOf" srcId="{CF810718-7839-42BB-A13B-5FAEFEB634E2}" destId="{EDDDB6ED-8B2A-45CC-83D5-203D61FA23B7}" srcOrd="0" destOrd="0" presId="urn:microsoft.com/office/officeart/2005/8/layout/matrix3"/>
    <dgm:cxn modelId="{FAD06CAD-B0A6-4C33-B5E0-CCDEECBA4194}" srcId="{CF810718-7839-42BB-A13B-5FAEFEB634E2}" destId="{6A6BCC45-CBEC-483D-A6BE-FADE28ACB059}" srcOrd="2" destOrd="0" parTransId="{068928A8-91FD-4540-98F4-16C51B9AAEB9}" sibTransId="{1BE42F6D-62A5-44D7-8C17-92F06274B822}"/>
    <dgm:cxn modelId="{F6940FB4-7575-4F79-BDD0-80268AE7CF12}" srcId="{CF810718-7839-42BB-A13B-5FAEFEB634E2}" destId="{9DC7B275-7CFE-4E7B-9B92-5AB655341541}" srcOrd="1" destOrd="0" parTransId="{0FDF1F90-023F-4F91-858C-DB5ABA70D234}" sibTransId="{59DD29ED-6C9E-4170-B1B0-425C3E27964E}"/>
    <dgm:cxn modelId="{70559DDB-5984-4FBF-89A9-52072A552825}" type="presOf" srcId="{9DC7B275-7CFE-4E7B-9B92-5AB655341541}" destId="{7D918D14-3F8B-4D4E-8AD8-9014C4A6A223}" srcOrd="0" destOrd="0" presId="urn:microsoft.com/office/officeart/2005/8/layout/matrix3"/>
    <dgm:cxn modelId="{46979E2D-E40C-4CB2-815F-B0C69EE746A9}" srcId="{CF810718-7839-42BB-A13B-5FAEFEB634E2}" destId="{6652250C-C0D7-46CB-85CA-5A06BCA6B95F}" srcOrd="3" destOrd="0" parTransId="{F917FD9D-F838-48C8-A502-354A251ADC51}" sibTransId="{460FD6E1-B737-4E4C-9931-FDB9B956CCA4}"/>
    <dgm:cxn modelId="{9A73FF9E-F93D-47E5-A0F4-854F5651705D}" type="presOf" srcId="{6652250C-C0D7-46CB-85CA-5A06BCA6B95F}" destId="{78DD5105-6D8D-4781-B31E-F5BE064496E5}" srcOrd="0" destOrd="0" presId="urn:microsoft.com/office/officeart/2005/8/layout/matrix3"/>
    <dgm:cxn modelId="{F2A6CBAA-1EB6-4F0A-B28F-D63BF5C58773}" type="presOf" srcId="{6A6BCC45-CBEC-483D-A6BE-FADE28ACB059}" destId="{83658177-A0E4-4AD9-9372-5651C776A659}" srcOrd="0" destOrd="0" presId="urn:microsoft.com/office/officeart/2005/8/layout/matrix3"/>
    <dgm:cxn modelId="{BB394BD7-B018-4150-977E-E03830FAB425}" type="presOf" srcId="{16CFC1AC-F266-445D-B30E-0590FD46D700}" destId="{F1899EE9-5B18-4817-A762-EBD87CFBAAFF}" srcOrd="0" destOrd="0" presId="urn:microsoft.com/office/officeart/2005/8/layout/matrix3"/>
    <dgm:cxn modelId="{4C0EAA8A-BB4F-4952-BE9F-1EC0345F718A}" type="presParOf" srcId="{EDDDB6ED-8B2A-45CC-83D5-203D61FA23B7}" destId="{A152C7F8-28AE-418D-9C5C-E95786E66A10}" srcOrd="0" destOrd="0" presId="urn:microsoft.com/office/officeart/2005/8/layout/matrix3"/>
    <dgm:cxn modelId="{71127598-B7D5-4FA8-8C01-8954121B7011}" type="presParOf" srcId="{EDDDB6ED-8B2A-45CC-83D5-203D61FA23B7}" destId="{F1899EE9-5B18-4817-A762-EBD87CFBAAFF}" srcOrd="1" destOrd="0" presId="urn:microsoft.com/office/officeart/2005/8/layout/matrix3"/>
    <dgm:cxn modelId="{234765EF-4391-459F-99DE-FECB2661AF7F}" type="presParOf" srcId="{EDDDB6ED-8B2A-45CC-83D5-203D61FA23B7}" destId="{7D918D14-3F8B-4D4E-8AD8-9014C4A6A223}" srcOrd="2" destOrd="0" presId="urn:microsoft.com/office/officeart/2005/8/layout/matrix3"/>
    <dgm:cxn modelId="{72B023D8-AF9E-4FA4-986E-AEB103EE707A}" type="presParOf" srcId="{EDDDB6ED-8B2A-45CC-83D5-203D61FA23B7}" destId="{83658177-A0E4-4AD9-9372-5651C776A659}" srcOrd="3" destOrd="0" presId="urn:microsoft.com/office/officeart/2005/8/layout/matrix3"/>
    <dgm:cxn modelId="{9BF9F7EB-8DB8-4BE2-9208-E6BE8C73F081}" type="presParOf" srcId="{EDDDB6ED-8B2A-45CC-83D5-203D61FA23B7}" destId="{78DD5105-6D8D-4781-B31E-F5BE064496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AFD6CF05-9C35-4F48-AC70-6C73AA98C077}">
      <dgm:prSet phldrT="[Text]"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AMS System </a:t>
          </a:r>
          <a:r>
            <a:rPr lang="ru-RU" sz="1200" b="1" dirty="0" smtClean="0">
              <a:latin typeface="Arial Narrow" pitchFamily="34" charset="0"/>
            </a:rPr>
            <a:t>112</a:t>
          </a:r>
          <a:endParaRPr lang="de-DE" sz="1200" dirty="0">
            <a:latin typeface="Arial Narrow" pitchFamily="34" charset="0"/>
          </a:endParaRPr>
        </a:p>
      </dgm:t>
    </dgm:pt>
    <dgm:pt modelId="{2216F4BD-C4EA-4B20-B255-CDA03C571CD3}" type="parTrans" cxnId="{09AFE606-0988-47B0-B5D2-24134AD6E1A0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37BD9F20-2C2F-4AB2-9A51-03FAB9D2894A}" type="sibTrans" cxnId="{09AFE606-0988-47B0-B5D2-24134AD6E1A0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14D07464-3FE4-49EE-9E28-C2EB6D6DFDE2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AMS System 01</a:t>
          </a:r>
          <a:endParaRPr lang="de-DE" sz="1200" b="1" dirty="0">
            <a:latin typeface="Arial Narrow" pitchFamily="34" charset="0"/>
          </a:endParaRPr>
        </a:p>
      </dgm:t>
    </dgm:pt>
    <dgm:pt modelId="{750EE03D-584C-4622-AED8-747B33FC4611}" type="parTrans" cxnId="{68BB4E33-5AC2-4F2D-90F2-7FE8AD341051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378089D9-C99E-4639-849B-BDEE36387BF8}" type="sibTrans" cxnId="{68BB4E33-5AC2-4F2D-90F2-7FE8AD341051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237179AC-D654-4963-A12A-BDEAAC05F881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Police Station</a:t>
          </a:r>
          <a:br>
            <a:rPr lang="en-US" sz="1200" b="1" dirty="0" smtClean="0">
              <a:latin typeface="Arial Narrow" pitchFamily="34" charset="0"/>
            </a:rPr>
          </a:br>
          <a:r>
            <a:rPr lang="en-US" sz="1200" b="1" dirty="0" smtClean="0">
              <a:latin typeface="Arial Narrow" pitchFamily="34" charset="0"/>
            </a:rPr>
            <a:t>Front Office</a:t>
          </a:r>
          <a:endParaRPr lang="ru-RU" sz="1200" b="1" dirty="0">
            <a:latin typeface="Arial Narrow" pitchFamily="34" charset="0"/>
          </a:endParaRPr>
        </a:p>
      </dgm:t>
    </dgm:pt>
    <dgm:pt modelId="{0FCB2B71-2870-465A-B676-6F5FCAA7AF31}" type="parTrans" cxnId="{2DF5E826-42A5-4D26-B452-47627C0DD59F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C04A772F-14CA-46D3-A39E-F015F4BB1ABE}" type="sibTrans" cxnId="{2DF5E826-42A5-4D26-B452-47627C0DD59F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2425FEB7-E19C-43C1-92A2-F4C96B960408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AMS Road Police Station </a:t>
          </a:r>
          <a:br>
            <a:rPr lang="en-US" sz="1200" b="1" dirty="0" smtClean="0">
              <a:latin typeface="Arial Narrow" pitchFamily="34" charset="0"/>
            </a:rPr>
          </a:br>
          <a:r>
            <a:rPr lang="en-US" sz="1200" b="1" dirty="0" smtClean="0">
              <a:latin typeface="Arial Narrow" pitchFamily="34" charset="0"/>
            </a:rPr>
            <a:t>Front Office</a:t>
          </a:r>
          <a:endParaRPr lang="ru-RU" sz="1200" b="1" dirty="0">
            <a:latin typeface="Arial Narrow" pitchFamily="34" charset="0"/>
          </a:endParaRPr>
        </a:p>
      </dgm:t>
    </dgm:pt>
    <dgm:pt modelId="{0BF61F66-490A-4ECE-86F3-9A0C66B2B69A}" type="parTrans" cxnId="{FA680320-0D08-4386-B95E-727C6CC25A9B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B8E88CB2-ACDD-4CEB-9F92-789E52BCB1C3}" type="sibTrans" cxnId="{FA680320-0D08-4386-B95E-727C6CC25A9B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FE461E-6784-496D-8A83-7999BC9F7903}" type="pres">
      <dgm:prSet presAssocID="{AFD6CF05-9C35-4F48-AC70-6C73AA98C077}" presName="vertOne" presStyleCnt="0"/>
      <dgm:spPr/>
      <dgm:t>
        <a:bodyPr/>
        <a:lstStyle/>
        <a:p>
          <a:endParaRPr lang="de-DE"/>
        </a:p>
      </dgm:t>
    </dgm:pt>
    <dgm:pt modelId="{90E4795D-4BAC-411A-9019-34D213890001}" type="pres">
      <dgm:prSet presAssocID="{AFD6CF05-9C35-4F48-AC70-6C73AA98C077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C0596B4-710D-44B5-8F77-54A398D4B3FF}" type="pres">
      <dgm:prSet presAssocID="{AFD6CF05-9C35-4F48-AC70-6C73AA98C077}" presName="horzOne" presStyleCnt="0"/>
      <dgm:spPr/>
      <dgm:t>
        <a:bodyPr/>
        <a:lstStyle/>
        <a:p>
          <a:endParaRPr lang="de-DE"/>
        </a:p>
      </dgm:t>
    </dgm:pt>
    <dgm:pt modelId="{0572AB2D-41A7-4AA5-BCC9-0FAF028A4042}" type="pres">
      <dgm:prSet presAssocID="{37BD9F20-2C2F-4AB2-9A51-03FAB9D2894A}" presName="sibSpaceOne" presStyleCnt="0"/>
      <dgm:spPr/>
      <dgm:t>
        <a:bodyPr/>
        <a:lstStyle/>
        <a:p>
          <a:endParaRPr lang="de-DE"/>
        </a:p>
      </dgm:t>
    </dgm:pt>
    <dgm:pt modelId="{9FC9D088-0F2D-42DF-9738-13F871D118D3}" type="pres">
      <dgm:prSet presAssocID="{14D07464-3FE4-49EE-9E28-C2EB6D6DFDE2}" presName="vertOne" presStyleCnt="0"/>
      <dgm:spPr/>
      <dgm:t>
        <a:bodyPr/>
        <a:lstStyle/>
        <a:p>
          <a:endParaRPr lang="de-DE"/>
        </a:p>
      </dgm:t>
    </dgm:pt>
    <dgm:pt modelId="{5D9A6974-F46F-45A4-991D-75843B419714}" type="pres">
      <dgm:prSet presAssocID="{14D07464-3FE4-49EE-9E28-C2EB6D6DFDE2}" presName="txOne" presStyleLbl="node0" presStyleIdx="1" presStyleCnt="4" custLinFactNeighborX="-2541" custLinFactNeighborY="-873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51363F5-1C61-41C0-A2C2-0732043405B1}" type="pres">
      <dgm:prSet presAssocID="{14D07464-3FE4-49EE-9E28-C2EB6D6DFDE2}" presName="horzOne" presStyleCnt="0"/>
      <dgm:spPr/>
      <dgm:t>
        <a:bodyPr/>
        <a:lstStyle/>
        <a:p>
          <a:endParaRPr lang="de-DE"/>
        </a:p>
      </dgm:t>
    </dgm:pt>
    <dgm:pt modelId="{78190879-16AC-44DB-B4C7-907E2CB3EA6E}" type="pres">
      <dgm:prSet presAssocID="{378089D9-C99E-4639-849B-BDEE36387BF8}" presName="sibSpaceOne" presStyleCnt="0"/>
      <dgm:spPr/>
      <dgm:t>
        <a:bodyPr/>
        <a:lstStyle/>
        <a:p>
          <a:endParaRPr lang="de-DE"/>
        </a:p>
      </dgm:t>
    </dgm:pt>
    <dgm:pt modelId="{73C25709-62CB-4041-86F8-C4AE459A3DCF}" type="pres">
      <dgm:prSet presAssocID="{237179AC-D654-4963-A12A-BDEAAC05F881}" presName="vertOne" presStyleCnt="0"/>
      <dgm:spPr/>
      <dgm:t>
        <a:bodyPr/>
        <a:lstStyle/>
        <a:p>
          <a:endParaRPr lang="de-DE"/>
        </a:p>
      </dgm:t>
    </dgm:pt>
    <dgm:pt modelId="{852785D2-98BE-4F4B-BD1F-35AEFEB6627E}" type="pres">
      <dgm:prSet presAssocID="{237179AC-D654-4963-A12A-BDEAAC05F881}" presName="txOne" presStyleLbl="node0" presStyleIdx="2" presStyleCnt="4" custLinFactNeighborX="-11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CA33BC-AC88-46D6-B458-F5A20973D5A2}" type="pres">
      <dgm:prSet presAssocID="{237179AC-D654-4963-A12A-BDEAAC05F881}" presName="horzOne" presStyleCnt="0"/>
      <dgm:spPr/>
      <dgm:t>
        <a:bodyPr/>
        <a:lstStyle/>
        <a:p>
          <a:endParaRPr lang="de-DE"/>
        </a:p>
      </dgm:t>
    </dgm:pt>
    <dgm:pt modelId="{7F4F950C-1193-4891-85D6-5075B275FD95}" type="pres">
      <dgm:prSet presAssocID="{C04A772F-14CA-46D3-A39E-F015F4BB1ABE}" presName="sibSpaceOne" presStyleCnt="0"/>
      <dgm:spPr/>
      <dgm:t>
        <a:bodyPr/>
        <a:lstStyle/>
        <a:p>
          <a:endParaRPr lang="de-DE"/>
        </a:p>
      </dgm:t>
    </dgm:pt>
    <dgm:pt modelId="{C4237F96-3018-4257-B4D2-D4E20298A684}" type="pres">
      <dgm:prSet presAssocID="{2425FEB7-E19C-43C1-92A2-F4C96B960408}" presName="vertOne" presStyleCnt="0"/>
      <dgm:spPr/>
      <dgm:t>
        <a:bodyPr/>
        <a:lstStyle/>
        <a:p>
          <a:endParaRPr lang="de-DE"/>
        </a:p>
      </dgm:t>
    </dgm:pt>
    <dgm:pt modelId="{446A01C4-1B0E-4D49-B932-F74A6E80A70C}" type="pres">
      <dgm:prSet presAssocID="{2425FEB7-E19C-43C1-92A2-F4C96B960408}" presName="txOne" presStyleLbl="node0" presStyleIdx="3" presStyleCnt="4" custScaleX="132041" custLinFactNeighborX="-22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F61FB5-B2EA-43D3-924A-EE6EAC4407EE}" type="pres">
      <dgm:prSet presAssocID="{2425FEB7-E19C-43C1-92A2-F4C96B960408}" presName="horzOne" presStyleCnt="0"/>
      <dgm:spPr/>
      <dgm:t>
        <a:bodyPr/>
        <a:lstStyle/>
        <a:p>
          <a:endParaRPr lang="de-DE"/>
        </a:p>
      </dgm:t>
    </dgm:pt>
  </dgm:ptLst>
  <dgm:cxnLst>
    <dgm:cxn modelId="{B54464E9-00FA-47F1-B29B-90C1AEC431C0}" type="presOf" srcId="{14D07464-3FE4-49EE-9E28-C2EB6D6DFDE2}" destId="{5D9A6974-F46F-45A4-991D-75843B419714}" srcOrd="0" destOrd="0" presId="urn:microsoft.com/office/officeart/2005/8/layout/hierarchy4"/>
    <dgm:cxn modelId="{09AFE606-0988-47B0-B5D2-24134AD6E1A0}" srcId="{3ABDE77D-C9EE-43FC-B8AA-4D47D26B5F6B}" destId="{AFD6CF05-9C35-4F48-AC70-6C73AA98C077}" srcOrd="0" destOrd="0" parTransId="{2216F4BD-C4EA-4B20-B255-CDA03C571CD3}" sibTransId="{37BD9F20-2C2F-4AB2-9A51-03FAB9D2894A}"/>
    <dgm:cxn modelId="{F1CADAFC-E91F-4F8D-811E-56B282AD3FAB}" type="presOf" srcId="{3ABDE77D-C9EE-43FC-B8AA-4D47D26B5F6B}" destId="{F074D16F-A0BB-4A3E-8361-07748222D1ED}" srcOrd="0" destOrd="0" presId="urn:microsoft.com/office/officeart/2005/8/layout/hierarchy4"/>
    <dgm:cxn modelId="{10E44187-3D6C-4689-B4B8-98FA9FA8081A}" type="presOf" srcId="{237179AC-D654-4963-A12A-BDEAAC05F881}" destId="{852785D2-98BE-4F4B-BD1F-35AEFEB6627E}" srcOrd="0" destOrd="0" presId="urn:microsoft.com/office/officeart/2005/8/layout/hierarchy4"/>
    <dgm:cxn modelId="{CAA3CDE0-DFB4-45FD-93C9-72AC1397EB30}" type="presOf" srcId="{AFD6CF05-9C35-4F48-AC70-6C73AA98C077}" destId="{90E4795D-4BAC-411A-9019-34D213890001}" srcOrd="0" destOrd="0" presId="urn:microsoft.com/office/officeart/2005/8/layout/hierarchy4"/>
    <dgm:cxn modelId="{2DF5E826-42A5-4D26-B452-47627C0DD59F}" srcId="{3ABDE77D-C9EE-43FC-B8AA-4D47D26B5F6B}" destId="{237179AC-D654-4963-A12A-BDEAAC05F881}" srcOrd="2" destOrd="0" parTransId="{0FCB2B71-2870-465A-B676-6F5FCAA7AF31}" sibTransId="{C04A772F-14CA-46D3-A39E-F015F4BB1ABE}"/>
    <dgm:cxn modelId="{68BB4E33-5AC2-4F2D-90F2-7FE8AD341051}" srcId="{3ABDE77D-C9EE-43FC-B8AA-4D47D26B5F6B}" destId="{14D07464-3FE4-49EE-9E28-C2EB6D6DFDE2}" srcOrd="1" destOrd="0" parTransId="{750EE03D-584C-4622-AED8-747B33FC4611}" sibTransId="{378089D9-C99E-4639-849B-BDEE36387BF8}"/>
    <dgm:cxn modelId="{7422468C-41EC-4400-BC4F-40E85760CD3D}" type="presOf" srcId="{2425FEB7-E19C-43C1-92A2-F4C96B960408}" destId="{446A01C4-1B0E-4D49-B932-F74A6E80A70C}" srcOrd="0" destOrd="0" presId="urn:microsoft.com/office/officeart/2005/8/layout/hierarchy4"/>
    <dgm:cxn modelId="{FA680320-0D08-4386-B95E-727C6CC25A9B}" srcId="{3ABDE77D-C9EE-43FC-B8AA-4D47D26B5F6B}" destId="{2425FEB7-E19C-43C1-92A2-F4C96B960408}" srcOrd="3" destOrd="0" parTransId="{0BF61F66-490A-4ECE-86F3-9A0C66B2B69A}" sibTransId="{B8E88CB2-ACDD-4CEB-9F92-789E52BCB1C3}"/>
    <dgm:cxn modelId="{9F25801C-52FE-4469-8D1B-411ED226821A}" type="presParOf" srcId="{F074D16F-A0BB-4A3E-8361-07748222D1ED}" destId="{2FFE461E-6784-496D-8A83-7999BC9F7903}" srcOrd="0" destOrd="0" presId="urn:microsoft.com/office/officeart/2005/8/layout/hierarchy4"/>
    <dgm:cxn modelId="{ACD68AC2-36EE-4382-8F15-6CDE5D5721EA}" type="presParOf" srcId="{2FFE461E-6784-496D-8A83-7999BC9F7903}" destId="{90E4795D-4BAC-411A-9019-34D213890001}" srcOrd="0" destOrd="0" presId="urn:microsoft.com/office/officeart/2005/8/layout/hierarchy4"/>
    <dgm:cxn modelId="{23CDF16C-E47A-4041-B544-D9F9CFCAF68C}" type="presParOf" srcId="{2FFE461E-6784-496D-8A83-7999BC9F7903}" destId="{BC0596B4-710D-44B5-8F77-54A398D4B3FF}" srcOrd="1" destOrd="0" presId="urn:microsoft.com/office/officeart/2005/8/layout/hierarchy4"/>
    <dgm:cxn modelId="{9B991351-7C8C-4FBD-AC7B-7CA839DAA0B0}" type="presParOf" srcId="{F074D16F-A0BB-4A3E-8361-07748222D1ED}" destId="{0572AB2D-41A7-4AA5-BCC9-0FAF028A4042}" srcOrd="1" destOrd="0" presId="urn:microsoft.com/office/officeart/2005/8/layout/hierarchy4"/>
    <dgm:cxn modelId="{5B11EA2C-892E-4854-B70F-C8BF51DDE560}" type="presParOf" srcId="{F074D16F-A0BB-4A3E-8361-07748222D1ED}" destId="{9FC9D088-0F2D-42DF-9738-13F871D118D3}" srcOrd="2" destOrd="0" presId="urn:microsoft.com/office/officeart/2005/8/layout/hierarchy4"/>
    <dgm:cxn modelId="{C6DF7569-4039-40EA-8FA4-7E7D0EB6D747}" type="presParOf" srcId="{9FC9D088-0F2D-42DF-9738-13F871D118D3}" destId="{5D9A6974-F46F-45A4-991D-75843B419714}" srcOrd="0" destOrd="0" presId="urn:microsoft.com/office/officeart/2005/8/layout/hierarchy4"/>
    <dgm:cxn modelId="{27A4F6FD-C20F-4D2D-B5BF-90B729CE29C1}" type="presParOf" srcId="{9FC9D088-0F2D-42DF-9738-13F871D118D3}" destId="{451363F5-1C61-41C0-A2C2-0732043405B1}" srcOrd="1" destOrd="0" presId="urn:microsoft.com/office/officeart/2005/8/layout/hierarchy4"/>
    <dgm:cxn modelId="{448052E1-E2B6-420F-8602-8F6929CD8657}" type="presParOf" srcId="{F074D16F-A0BB-4A3E-8361-07748222D1ED}" destId="{78190879-16AC-44DB-B4C7-907E2CB3EA6E}" srcOrd="3" destOrd="0" presId="urn:microsoft.com/office/officeart/2005/8/layout/hierarchy4"/>
    <dgm:cxn modelId="{81FFF08C-F97E-4E5D-88B4-30EB26A54C1E}" type="presParOf" srcId="{F074D16F-A0BB-4A3E-8361-07748222D1ED}" destId="{73C25709-62CB-4041-86F8-C4AE459A3DCF}" srcOrd="4" destOrd="0" presId="urn:microsoft.com/office/officeart/2005/8/layout/hierarchy4"/>
    <dgm:cxn modelId="{F464F5E9-1980-4321-BD1E-438D664E7BB4}" type="presParOf" srcId="{73C25709-62CB-4041-86F8-C4AE459A3DCF}" destId="{852785D2-98BE-4F4B-BD1F-35AEFEB6627E}" srcOrd="0" destOrd="0" presId="urn:microsoft.com/office/officeart/2005/8/layout/hierarchy4"/>
    <dgm:cxn modelId="{4E49AE81-2490-497F-BA37-DCE4657B7812}" type="presParOf" srcId="{73C25709-62CB-4041-86F8-C4AE459A3DCF}" destId="{99CA33BC-AC88-46D6-B458-F5A20973D5A2}" srcOrd="1" destOrd="0" presId="urn:microsoft.com/office/officeart/2005/8/layout/hierarchy4"/>
    <dgm:cxn modelId="{0A83F923-39A5-41C1-A588-6B4C3FAE84E0}" type="presParOf" srcId="{F074D16F-A0BB-4A3E-8361-07748222D1ED}" destId="{7F4F950C-1193-4891-85D6-5075B275FD95}" srcOrd="5" destOrd="0" presId="urn:microsoft.com/office/officeart/2005/8/layout/hierarchy4"/>
    <dgm:cxn modelId="{B4279EDF-E979-4FA2-BA3E-F1AAF7336293}" type="presParOf" srcId="{F074D16F-A0BB-4A3E-8361-07748222D1ED}" destId="{C4237F96-3018-4257-B4D2-D4E20298A684}" srcOrd="6" destOrd="0" presId="urn:microsoft.com/office/officeart/2005/8/layout/hierarchy4"/>
    <dgm:cxn modelId="{7EA8D5B9-C123-4FAE-9224-05700DF8D6FA}" type="presParOf" srcId="{C4237F96-3018-4257-B4D2-D4E20298A684}" destId="{446A01C4-1B0E-4D49-B932-F74A6E80A70C}" srcOrd="0" destOrd="0" presId="urn:microsoft.com/office/officeart/2005/8/layout/hierarchy4"/>
    <dgm:cxn modelId="{B4328031-7885-4566-9AD2-991BBE770A06}" type="presParOf" srcId="{C4237F96-3018-4257-B4D2-D4E20298A684}" destId="{89F61FB5-B2EA-43D3-924A-EE6EAC4407EE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951B9B33-AFFA-44CE-8C31-9857A05353D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AMS Ambulance</a:t>
          </a:r>
          <a:endParaRPr lang="ru-RU" sz="1200" b="1" dirty="0">
            <a:latin typeface="Arial Narrow" pitchFamily="34" charset="0"/>
          </a:endParaRPr>
        </a:p>
      </dgm:t>
    </dgm:pt>
    <dgm:pt modelId="{48E85DD8-AC1C-4411-B36F-C9CFC23F64B1}" type="parTrans" cxnId="{69D9C96D-380E-4FE2-AE51-20DA4D55E060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538CACB1-3A75-4851-A0CA-13FD0272337E}" type="sibTrans" cxnId="{69D9C96D-380E-4FE2-AE51-20DA4D55E060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086A5990-E62B-4DB4-B594-C8DB3C97D6D8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AIS Public Health Security</a:t>
          </a:r>
          <a:endParaRPr lang="en-US" sz="1200" b="1" dirty="0">
            <a:latin typeface="Arial Narrow" pitchFamily="34" charset="0"/>
          </a:endParaRPr>
        </a:p>
      </dgm:t>
    </dgm:pt>
    <dgm:pt modelId="{21761A35-84D0-4DB0-AFD0-F2FD8F189911}" type="parTrans" cxnId="{7147C4A9-7084-49C7-B224-98BB9F427CD1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503BE266-B7AD-438A-9D90-BE340245DED1}" type="sibTrans" cxnId="{7147C4A9-7084-49C7-B224-98BB9F427CD1}">
      <dgm:prSet/>
      <dgm:spPr/>
      <dgm:t>
        <a:bodyPr/>
        <a:lstStyle/>
        <a:p>
          <a:endParaRPr lang="de-DE" sz="1000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63DDE2-7CB3-4551-A78E-3B5D9B451733}" type="pres">
      <dgm:prSet presAssocID="{951B9B33-AFFA-44CE-8C31-9857A05353D6}" presName="vertOne" presStyleCnt="0"/>
      <dgm:spPr/>
      <dgm:t>
        <a:bodyPr/>
        <a:lstStyle/>
        <a:p>
          <a:endParaRPr lang="de-DE"/>
        </a:p>
      </dgm:t>
    </dgm:pt>
    <dgm:pt modelId="{A5F13228-6549-4DBB-8E82-2B729F479677}" type="pres">
      <dgm:prSet presAssocID="{951B9B33-AFFA-44CE-8C31-9857A05353D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E10031-EE9B-4860-8F45-CA7F57713D30}" type="pres">
      <dgm:prSet presAssocID="{951B9B33-AFFA-44CE-8C31-9857A05353D6}" presName="horzOne" presStyleCnt="0"/>
      <dgm:spPr/>
      <dgm:t>
        <a:bodyPr/>
        <a:lstStyle/>
        <a:p>
          <a:endParaRPr lang="de-DE"/>
        </a:p>
      </dgm:t>
    </dgm:pt>
    <dgm:pt modelId="{CE65DBA5-EA3F-4BF4-BFFC-B914E216E183}" type="pres">
      <dgm:prSet presAssocID="{538CACB1-3A75-4851-A0CA-13FD0272337E}" presName="sibSpaceOne" presStyleCnt="0"/>
      <dgm:spPr/>
      <dgm:t>
        <a:bodyPr/>
        <a:lstStyle/>
        <a:p>
          <a:endParaRPr lang="de-DE"/>
        </a:p>
      </dgm:t>
    </dgm:pt>
    <dgm:pt modelId="{ED54C0CC-D576-4759-A4DA-6113E4A3C65E}" type="pres">
      <dgm:prSet presAssocID="{086A5990-E62B-4DB4-B594-C8DB3C97D6D8}" presName="vertOne" presStyleCnt="0"/>
      <dgm:spPr/>
      <dgm:t>
        <a:bodyPr/>
        <a:lstStyle/>
        <a:p>
          <a:endParaRPr lang="de-DE"/>
        </a:p>
      </dgm:t>
    </dgm:pt>
    <dgm:pt modelId="{72F706E4-8362-41D4-B8BA-00EC734CD3C6}" type="pres">
      <dgm:prSet presAssocID="{086A5990-E62B-4DB4-B594-C8DB3C97D6D8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3991C94-5DDA-405F-BD5C-DB41950369C1}" type="pres">
      <dgm:prSet presAssocID="{086A5990-E62B-4DB4-B594-C8DB3C97D6D8}" presName="horzOne" presStyleCnt="0"/>
      <dgm:spPr/>
      <dgm:t>
        <a:bodyPr/>
        <a:lstStyle/>
        <a:p>
          <a:endParaRPr lang="de-DE"/>
        </a:p>
      </dgm:t>
    </dgm:pt>
  </dgm:ptLst>
  <dgm:cxnLst>
    <dgm:cxn modelId="{69D9C96D-380E-4FE2-AE51-20DA4D55E060}" srcId="{3ABDE77D-C9EE-43FC-B8AA-4D47D26B5F6B}" destId="{951B9B33-AFFA-44CE-8C31-9857A05353D6}" srcOrd="0" destOrd="0" parTransId="{48E85DD8-AC1C-4411-B36F-C9CFC23F64B1}" sibTransId="{538CACB1-3A75-4851-A0CA-13FD0272337E}"/>
    <dgm:cxn modelId="{4A816B86-7944-49AA-B5E9-B1E9BC4F8596}" type="presOf" srcId="{086A5990-E62B-4DB4-B594-C8DB3C97D6D8}" destId="{72F706E4-8362-41D4-B8BA-00EC734CD3C6}" srcOrd="0" destOrd="0" presId="urn:microsoft.com/office/officeart/2005/8/layout/hierarchy4"/>
    <dgm:cxn modelId="{7147C4A9-7084-49C7-B224-98BB9F427CD1}" srcId="{3ABDE77D-C9EE-43FC-B8AA-4D47D26B5F6B}" destId="{086A5990-E62B-4DB4-B594-C8DB3C97D6D8}" srcOrd="1" destOrd="0" parTransId="{21761A35-84D0-4DB0-AFD0-F2FD8F189911}" sibTransId="{503BE266-B7AD-438A-9D90-BE340245DED1}"/>
    <dgm:cxn modelId="{3907C79E-B450-4047-B037-A0B016591C26}" type="presOf" srcId="{951B9B33-AFFA-44CE-8C31-9857A05353D6}" destId="{A5F13228-6549-4DBB-8E82-2B729F479677}" srcOrd="0" destOrd="0" presId="urn:microsoft.com/office/officeart/2005/8/layout/hierarchy4"/>
    <dgm:cxn modelId="{FD4F867F-AA72-49C3-B553-C1F6C06C6615}" type="presOf" srcId="{3ABDE77D-C9EE-43FC-B8AA-4D47D26B5F6B}" destId="{F074D16F-A0BB-4A3E-8361-07748222D1ED}" srcOrd="0" destOrd="0" presId="urn:microsoft.com/office/officeart/2005/8/layout/hierarchy4"/>
    <dgm:cxn modelId="{B2D83A3A-B063-4E18-B231-8285895DF8CB}" type="presParOf" srcId="{F074D16F-A0BB-4A3E-8361-07748222D1ED}" destId="{2F63DDE2-7CB3-4551-A78E-3B5D9B451733}" srcOrd="0" destOrd="0" presId="urn:microsoft.com/office/officeart/2005/8/layout/hierarchy4"/>
    <dgm:cxn modelId="{7688A9EB-A5FF-4739-A450-8D62EDB9DF3E}" type="presParOf" srcId="{2F63DDE2-7CB3-4551-A78E-3B5D9B451733}" destId="{A5F13228-6549-4DBB-8E82-2B729F479677}" srcOrd="0" destOrd="0" presId="urn:microsoft.com/office/officeart/2005/8/layout/hierarchy4"/>
    <dgm:cxn modelId="{0A1D8965-1720-4013-948D-7372D9643AA4}" type="presParOf" srcId="{2F63DDE2-7CB3-4551-A78E-3B5D9B451733}" destId="{47E10031-EE9B-4860-8F45-CA7F57713D30}" srcOrd="1" destOrd="0" presId="urn:microsoft.com/office/officeart/2005/8/layout/hierarchy4"/>
    <dgm:cxn modelId="{62EC6FBC-B0B5-4135-ADEA-CF2E53211836}" type="presParOf" srcId="{F074D16F-A0BB-4A3E-8361-07748222D1ED}" destId="{CE65DBA5-EA3F-4BF4-BFFC-B914E216E183}" srcOrd="1" destOrd="0" presId="urn:microsoft.com/office/officeart/2005/8/layout/hierarchy4"/>
    <dgm:cxn modelId="{85BA3554-EAAB-4B11-B7F8-5E18092DB1E6}" type="presParOf" srcId="{F074D16F-A0BB-4A3E-8361-07748222D1ED}" destId="{ED54C0CC-D576-4759-A4DA-6113E4A3C65E}" srcOrd="2" destOrd="0" presId="urn:microsoft.com/office/officeart/2005/8/layout/hierarchy4"/>
    <dgm:cxn modelId="{C69D10D5-B4AF-4369-9C9B-80536CC873AF}" type="presParOf" srcId="{ED54C0CC-D576-4759-A4DA-6113E4A3C65E}" destId="{72F706E4-8362-41D4-B8BA-00EC734CD3C6}" srcOrd="0" destOrd="0" presId="urn:microsoft.com/office/officeart/2005/8/layout/hierarchy4"/>
    <dgm:cxn modelId="{0BE460ED-A58F-4F3C-96A4-C88731F8FEE9}" type="presParOf" srcId="{ED54C0CC-D576-4759-A4DA-6113E4A3C65E}" destId="{03991C94-5DDA-405F-BD5C-DB41950369C1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565AB5-3BA8-4D60-B7FD-178391F9BB9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Russian Billing  Appliance </a:t>
          </a:r>
          <a:br>
            <a:rPr lang="en-US" sz="1200" b="1" dirty="0" smtClean="0">
              <a:latin typeface="Arial Narrow" pitchFamily="34" charset="0"/>
            </a:rPr>
          </a:br>
          <a:r>
            <a:rPr lang="en-US" sz="1200" b="1" dirty="0" smtClean="0">
              <a:latin typeface="Arial Narrow" pitchFamily="34" charset="0"/>
            </a:rPr>
            <a:t>(Housing &amp; Utilities module)</a:t>
          </a:r>
          <a:endParaRPr lang="ru-RU" sz="1200" b="1" dirty="0">
            <a:latin typeface="Arial Narrow" pitchFamily="34" charset="0"/>
          </a:endParaRPr>
        </a:p>
      </dgm:t>
    </dgm:pt>
    <dgm:pt modelId="{F37DC5A6-4532-4028-8F71-65320AC3D5C3}" type="par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17837EAA-100F-402F-BC95-6E27B06A7EA5}" type="sib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C85C63EF-97B4-4905-B6ED-9D1ED5C1F3B2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AMS</a:t>
          </a:r>
        </a:p>
        <a:p>
          <a:r>
            <a:rPr lang="en-US" sz="1200" b="1" dirty="0" smtClean="0">
              <a:latin typeface="Arial Narrow" pitchFamily="34" charset="0"/>
            </a:rPr>
            <a:t>Dispatchers / Resource Suppliers</a:t>
          </a:r>
          <a:endParaRPr lang="ru-RU" sz="1200" b="1" dirty="0">
            <a:latin typeface="Arial Narrow" pitchFamily="34" charset="0"/>
          </a:endParaRPr>
        </a:p>
      </dgm:t>
    </dgm:pt>
    <dgm:pt modelId="{C62578CF-5ED6-4E64-9FCD-E401415609E1}" type="parTrans" cxnId="{B61F7A56-7AED-4B67-A729-A57F5C8F1ECC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DA31A403-69E4-4E88-9493-6584AF910020}" type="sibTrans" cxnId="{B61F7A56-7AED-4B67-A729-A57F5C8F1ECC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63ED-B672-4238-8ED8-F8DEF502657E}" type="pres">
      <dgm:prSet presAssocID="{31565AB5-3BA8-4D60-B7FD-178391F9BB96}" presName="vertOne" presStyleCnt="0"/>
      <dgm:spPr/>
      <dgm:t>
        <a:bodyPr/>
        <a:lstStyle/>
        <a:p>
          <a:endParaRPr lang="de-DE"/>
        </a:p>
      </dgm:t>
    </dgm:pt>
    <dgm:pt modelId="{825CDA4E-CEA7-48A4-961C-B6CCDBECB846}" type="pres">
      <dgm:prSet presAssocID="{31565AB5-3BA8-4D60-B7FD-178391F9BB9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A37B96-EC81-4A94-B701-557DEA1BBA34}" type="pres">
      <dgm:prSet presAssocID="{31565AB5-3BA8-4D60-B7FD-178391F9BB96}" presName="horzOne" presStyleCnt="0"/>
      <dgm:spPr/>
      <dgm:t>
        <a:bodyPr/>
        <a:lstStyle/>
        <a:p>
          <a:endParaRPr lang="de-DE"/>
        </a:p>
      </dgm:t>
    </dgm:pt>
    <dgm:pt modelId="{D98B7173-22C2-4C1A-89A1-6C135CE497DD}" type="pres">
      <dgm:prSet presAssocID="{17837EAA-100F-402F-BC95-6E27B06A7EA5}" presName="sibSpaceOne" presStyleCnt="0"/>
      <dgm:spPr/>
      <dgm:t>
        <a:bodyPr/>
        <a:lstStyle/>
        <a:p>
          <a:endParaRPr lang="de-DE"/>
        </a:p>
      </dgm:t>
    </dgm:pt>
    <dgm:pt modelId="{42705DB1-F66C-4882-BF33-5D7774749C5D}" type="pres">
      <dgm:prSet presAssocID="{C85C63EF-97B4-4905-B6ED-9D1ED5C1F3B2}" presName="vertOne" presStyleCnt="0"/>
      <dgm:spPr/>
      <dgm:t>
        <a:bodyPr/>
        <a:lstStyle/>
        <a:p>
          <a:endParaRPr lang="de-DE"/>
        </a:p>
      </dgm:t>
    </dgm:pt>
    <dgm:pt modelId="{A06FD401-75FE-46EE-8A74-013A5020F6C1}" type="pres">
      <dgm:prSet presAssocID="{C85C63EF-97B4-4905-B6ED-9D1ED5C1F3B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4F83B2-2334-4FBA-A3A0-EDA40E737302}" type="pres">
      <dgm:prSet presAssocID="{C85C63EF-97B4-4905-B6ED-9D1ED5C1F3B2}" presName="horzOne" presStyleCnt="0"/>
      <dgm:spPr/>
      <dgm:t>
        <a:bodyPr/>
        <a:lstStyle/>
        <a:p>
          <a:endParaRPr lang="de-DE"/>
        </a:p>
      </dgm:t>
    </dgm:pt>
  </dgm:ptLst>
  <dgm:cxnLst>
    <dgm:cxn modelId="{952A74DB-F176-4F7F-B09F-C07E4AFC77BF}" type="presOf" srcId="{C85C63EF-97B4-4905-B6ED-9D1ED5C1F3B2}" destId="{A06FD401-75FE-46EE-8A74-013A5020F6C1}" srcOrd="0" destOrd="0" presId="urn:microsoft.com/office/officeart/2005/8/layout/hierarchy4"/>
    <dgm:cxn modelId="{0FB6DE25-FD12-4716-9F81-AE20141D6F4D}" type="presOf" srcId="{3ABDE77D-C9EE-43FC-B8AA-4D47D26B5F6B}" destId="{F074D16F-A0BB-4A3E-8361-07748222D1ED}" srcOrd="0" destOrd="0" presId="urn:microsoft.com/office/officeart/2005/8/layout/hierarchy4"/>
    <dgm:cxn modelId="{B61F7A56-7AED-4B67-A729-A57F5C8F1ECC}" srcId="{3ABDE77D-C9EE-43FC-B8AA-4D47D26B5F6B}" destId="{C85C63EF-97B4-4905-B6ED-9D1ED5C1F3B2}" srcOrd="1" destOrd="0" parTransId="{C62578CF-5ED6-4E64-9FCD-E401415609E1}" sibTransId="{DA31A403-69E4-4E88-9493-6584AF910020}"/>
    <dgm:cxn modelId="{24CE452B-FCD9-4FCF-BF36-886E028F01AD}" type="presOf" srcId="{31565AB5-3BA8-4D60-B7FD-178391F9BB96}" destId="{825CDA4E-CEA7-48A4-961C-B6CCDBECB846}" srcOrd="0" destOrd="0" presId="urn:microsoft.com/office/officeart/2005/8/layout/hierarchy4"/>
    <dgm:cxn modelId="{B737F74A-3241-428B-B169-520530BCE7F5}" srcId="{3ABDE77D-C9EE-43FC-B8AA-4D47D26B5F6B}" destId="{31565AB5-3BA8-4D60-B7FD-178391F9BB96}" srcOrd="0" destOrd="0" parTransId="{F37DC5A6-4532-4028-8F71-65320AC3D5C3}" sibTransId="{17837EAA-100F-402F-BC95-6E27B06A7EA5}"/>
    <dgm:cxn modelId="{BC7DADAC-3112-4558-8142-4E41170568D8}" type="presParOf" srcId="{F074D16F-A0BB-4A3E-8361-07748222D1ED}" destId="{4E3363ED-B672-4238-8ED8-F8DEF502657E}" srcOrd="0" destOrd="0" presId="urn:microsoft.com/office/officeart/2005/8/layout/hierarchy4"/>
    <dgm:cxn modelId="{224D8DA4-B5CA-4E2C-B4C9-06182276E072}" type="presParOf" srcId="{4E3363ED-B672-4238-8ED8-F8DEF502657E}" destId="{825CDA4E-CEA7-48A4-961C-B6CCDBECB846}" srcOrd="0" destOrd="0" presId="urn:microsoft.com/office/officeart/2005/8/layout/hierarchy4"/>
    <dgm:cxn modelId="{2A52D110-57EC-4AD3-B82C-BC3C10A3006A}" type="presParOf" srcId="{4E3363ED-B672-4238-8ED8-F8DEF502657E}" destId="{94A37B96-EC81-4A94-B701-557DEA1BBA34}" srcOrd="1" destOrd="0" presId="urn:microsoft.com/office/officeart/2005/8/layout/hierarchy4"/>
    <dgm:cxn modelId="{FF285024-CC0A-4974-BC01-F4DD4CC86148}" type="presParOf" srcId="{F074D16F-A0BB-4A3E-8361-07748222D1ED}" destId="{D98B7173-22C2-4C1A-89A1-6C135CE497DD}" srcOrd="1" destOrd="0" presId="urn:microsoft.com/office/officeart/2005/8/layout/hierarchy4"/>
    <dgm:cxn modelId="{C533E0DB-2723-471F-8A36-72AB21821B81}" type="presParOf" srcId="{F074D16F-A0BB-4A3E-8361-07748222D1ED}" destId="{42705DB1-F66C-4882-BF33-5D7774749C5D}" srcOrd="2" destOrd="0" presId="urn:microsoft.com/office/officeart/2005/8/layout/hierarchy4"/>
    <dgm:cxn modelId="{19869D86-C071-43D2-89D7-2C754F38F452}" type="presParOf" srcId="{42705DB1-F66C-4882-BF33-5D7774749C5D}" destId="{A06FD401-75FE-46EE-8A74-013A5020F6C1}" srcOrd="0" destOrd="0" presId="urn:microsoft.com/office/officeart/2005/8/layout/hierarchy4"/>
    <dgm:cxn modelId="{77D14562-0A0D-4907-BCE0-A7DE1616ADB3}" type="presParOf" srcId="{42705DB1-F66C-4882-BF33-5D7774749C5D}" destId="{964F83B2-2334-4FBA-A3A0-EDA40E737302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565AB5-3BA8-4D60-B7FD-178391F9BB9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IS</a:t>
          </a:r>
          <a:r>
            <a:rPr lang="ru-RU" sz="1200" b="1" dirty="0" smtClean="0">
              <a:latin typeface="Arial Narrow" pitchFamily="34" charset="0"/>
            </a:rPr>
            <a:t> </a:t>
          </a:r>
          <a:r>
            <a:rPr lang="en-US" sz="1200" b="1" dirty="0" smtClean="0">
              <a:latin typeface="Arial Narrow" pitchFamily="34" charset="0"/>
            </a:rPr>
            <a:t>Agro-Industrial Complex</a:t>
          </a:r>
          <a:endParaRPr lang="ru-RU" sz="1200" b="1" dirty="0">
            <a:latin typeface="Arial Narrow" pitchFamily="34" charset="0"/>
          </a:endParaRPr>
        </a:p>
      </dgm:t>
    </dgm:pt>
    <dgm:pt modelId="{F37DC5A6-4532-4028-8F71-65320AC3D5C3}" type="par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17837EAA-100F-402F-BC95-6E27B06A7EA5}" type="sib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63ED-B672-4238-8ED8-F8DEF502657E}" type="pres">
      <dgm:prSet presAssocID="{31565AB5-3BA8-4D60-B7FD-178391F9BB96}" presName="vertOne" presStyleCnt="0"/>
      <dgm:spPr/>
      <dgm:t>
        <a:bodyPr/>
        <a:lstStyle/>
        <a:p>
          <a:endParaRPr lang="de-DE"/>
        </a:p>
      </dgm:t>
    </dgm:pt>
    <dgm:pt modelId="{825CDA4E-CEA7-48A4-961C-B6CCDBECB846}" type="pres">
      <dgm:prSet presAssocID="{31565AB5-3BA8-4D60-B7FD-178391F9BB96}" presName="txOne" presStyleLbl="node0" presStyleIdx="0" presStyleCnt="1" custScaleX="158288" custLinFactNeighborX="41213" custLinFactNeighborY="-873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A37B96-EC81-4A94-B701-557DEA1BBA34}" type="pres">
      <dgm:prSet presAssocID="{31565AB5-3BA8-4D60-B7FD-178391F9BB96}" presName="horzOne" presStyleCnt="0"/>
      <dgm:spPr/>
      <dgm:t>
        <a:bodyPr/>
        <a:lstStyle/>
        <a:p>
          <a:endParaRPr lang="de-DE"/>
        </a:p>
      </dgm:t>
    </dgm:pt>
  </dgm:ptLst>
  <dgm:cxnLst>
    <dgm:cxn modelId="{B737F74A-3241-428B-B169-520530BCE7F5}" srcId="{3ABDE77D-C9EE-43FC-B8AA-4D47D26B5F6B}" destId="{31565AB5-3BA8-4D60-B7FD-178391F9BB96}" srcOrd="0" destOrd="0" parTransId="{F37DC5A6-4532-4028-8F71-65320AC3D5C3}" sibTransId="{17837EAA-100F-402F-BC95-6E27B06A7EA5}"/>
    <dgm:cxn modelId="{CCE68012-A716-4659-BBC7-0C8DD622AF41}" type="presOf" srcId="{3ABDE77D-C9EE-43FC-B8AA-4D47D26B5F6B}" destId="{F074D16F-A0BB-4A3E-8361-07748222D1ED}" srcOrd="0" destOrd="0" presId="urn:microsoft.com/office/officeart/2005/8/layout/hierarchy4"/>
    <dgm:cxn modelId="{A4F93886-C7A1-4F3B-B887-2A4A85FAB6E3}" type="presOf" srcId="{31565AB5-3BA8-4D60-B7FD-178391F9BB96}" destId="{825CDA4E-CEA7-48A4-961C-B6CCDBECB846}" srcOrd="0" destOrd="0" presId="urn:microsoft.com/office/officeart/2005/8/layout/hierarchy4"/>
    <dgm:cxn modelId="{B3BF7C16-2EFD-4C8D-8C83-18492D21CCF2}" type="presParOf" srcId="{F074D16F-A0BB-4A3E-8361-07748222D1ED}" destId="{4E3363ED-B672-4238-8ED8-F8DEF502657E}" srcOrd="0" destOrd="0" presId="urn:microsoft.com/office/officeart/2005/8/layout/hierarchy4"/>
    <dgm:cxn modelId="{AFFE83CA-C028-4C2F-B6A0-80099387DDA3}" type="presParOf" srcId="{4E3363ED-B672-4238-8ED8-F8DEF502657E}" destId="{825CDA4E-CEA7-48A4-961C-B6CCDBECB846}" srcOrd="0" destOrd="0" presId="urn:microsoft.com/office/officeart/2005/8/layout/hierarchy4"/>
    <dgm:cxn modelId="{A784AAE6-987E-4322-9409-BC6B7DE5CD0C}" type="presParOf" srcId="{4E3363ED-B672-4238-8ED8-F8DEF502657E}" destId="{94A37B96-EC81-4A94-B701-557DEA1BBA34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565AB5-3BA8-4D60-B7FD-178391F9BB9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IS Management Accounting</a:t>
          </a:r>
          <a:r>
            <a:rPr lang="ru-RU" sz="1200" b="1" dirty="0" smtClean="0">
              <a:latin typeface="Arial Narrow" pitchFamily="34" charset="0"/>
            </a:rPr>
            <a:t> </a:t>
          </a:r>
          <a:endParaRPr lang="ru-RU" sz="1200" b="1" dirty="0">
            <a:latin typeface="Arial Narrow" pitchFamily="34" charset="0"/>
          </a:endParaRPr>
        </a:p>
      </dgm:t>
    </dgm:pt>
    <dgm:pt modelId="{F37DC5A6-4532-4028-8F71-65320AC3D5C3}" type="par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17837EAA-100F-402F-BC95-6E27B06A7EA5}" type="sibTrans" cxnId="{B737F74A-3241-428B-B169-520530BCE7F5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C85C63EF-97B4-4905-B6ED-9D1ED5C1F3B2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IS Procurement  Management</a:t>
          </a:r>
          <a:endParaRPr lang="ru-RU" sz="1200" b="1" dirty="0">
            <a:latin typeface="Arial Narrow" pitchFamily="34" charset="0"/>
          </a:endParaRPr>
        </a:p>
      </dgm:t>
    </dgm:pt>
    <dgm:pt modelId="{C62578CF-5ED6-4E64-9FCD-E401415609E1}" type="parTrans" cxnId="{B61F7A56-7AED-4B67-A729-A57F5C8F1ECC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DA31A403-69E4-4E88-9493-6584AF910020}" type="sibTrans" cxnId="{B61F7A56-7AED-4B67-A729-A57F5C8F1ECC}">
      <dgm:prSet/>
      <dgm:spPr/>
      <dgm:t>
        <a:bodyPr/>
        <a:lstStyle/>
        <a:p>
          <a:endParaRPr lang="de-DE">
            <a:latin typeface="Arial Narrow" pitchFamily="34" charset="0"/>
          </a:endParaRPr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63ED-B672-4238-8ED8-F8DEF502657E}" type="pres">
      <dgm:prSet presAssocID="{31565AB5-3BA8-4D60-B7FD-178391F9BB96}" presName="vertOne" presStyleCnt="0"/>
      <dgm:spPr/>
      <dgm:t>
        <a:bodyPr/>
        <a:lstStyle/>
        <a:p>
          <a:endParaRPr lang="de-DE"/>
        </a:p>
      </dgm:t>
    </dgm:pt>
    <dgm:pt modelId="{825CDA4E-CEA7-48A4-961C-B6CCDBECB846}" type="pres">
      <dgm:prSet presAssocID="{31565AB5-3BA8-4D60-B7FD-178391F9BB9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A37B96-EC81-4A94-B701-557DEA1BBA34}" type="pres">
      <dgm:prSet presAssocID="{31565AB5-3BA8-4D60-B7FD-178391F9BB96}" presName="horzOne" presStyleCnt="0"/>
      <dgm:spPr/>
      <dgm:t>
        <a:bodyPr/>
        <a:lstStyle/>
        <a:p>
          <a:endParaRPr lang="de-DE"/>
        </a:p>
      </dgm:t>
    </dgm:pt>
    <dgm:pt modelId="{D98B7173-22C2-4C1A-89A1-6C135CE497DD}" type="pres">
      <dgm:prSet presAssocID="{17837EAA-100F-402F-BC95-6E27B06A7EA5}" presName="sibSpaceOne" presStyleCnt="0"/>
      <dgm:spPr/>
      <dgm:t>
        <a:bodyPr/>
        <a:lstStyle/>
        <a:p>
          <a:endParaRPr lang="de-DE"/>
        </a:p>
      </dgm:t>
    </dgm:pt>
    <dgm:pt modelId="{42705DB1-F66C-4882-BF33-5D7774749C5D}" type="pres">
      <dgm:prSet presAssocID="{C85C63EF-97B4-4905-B6ED-9D1ED5C1F3B2}" presName="vertOne" presStyleCnt="0"/>
      <dgm:spPr/>
      <dgm:t>
        <a:bodyPr/>
        <a:lstStyle/>
        <a:p>
          <a:endParaRPr lang="de-DE"/>
        </a:p>
      </dgm:t>
    </dgm:pt>
    <dgm:pt modelId="{A06FD401-75FE-46EE-8A74-013A5020F6C1}" type="pres">
      <dgm:prSet presAssocID="{C85C63EF-97B4-4905-B6ED-9D1ED5C1F3B2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4F83B2-2334-4FBA-A3A0-EDA40E737302}" type="pres">
      <dgm:prSet presAssocID="{C85C63EF-97B4-4905-B6ED-9D1ED5C1F3B2}" presName="horzOne" presStyleCnt="0"/>
      <dgm:spPr/>
      <dgm:t>
        <a:bodyPr/>
        <a:lstStyle/>
        <a:p>
          <a:endParaRPr lang="de-DE"/>
        </a:p>
      </dgm:t>
    </dgm:pt>
  </dgm:ptLst>
  <dgm:cxnLst>
    <dgm:cxn modelId="{259D01EF-57BF-4738-B90E-88AD1DB2592E}" type="presOf" srcId="{3ABDE77D-C9EE-43FC-B8AA-4D47D26B5F6B}" destId="{F074D16F-A0BB-4A3E-8361-07748222D1ED}" srcOrd="0" destOrd="0" presId="urn:microsoft.com/office/officeart/2005/8/layout/hierarchy4"/>
    <dgm:cxn modelId="{B61F7A56-7AED-4B67-A729-A57F5C8F1ECC}" srcId="{3ABDE77D-C9EE-43FC-B8AA-4D47D26B5F6B}" destId="{C85C63EF-97B4-4905-B6ED-9D1ED5C1F3B2}" srcOrd="1" destOrd="0" parTransId="{C62578CF-5ED6-4E64-9FCD-E401415609E1}" sibTransId="{DA31A403-69E4-4E88-9493-6584AF910020}"/>
    <dgm:cxn modelId="{38B5E24F-7EAC-4EFE-8C30-3DD0C5DE5F0F}" type="presOf" srcId="{31565AB5-3BA8-4D60-B7FD-178391F9BB96}" destId="{825CDA4E-CEA7-48A4-961C-B6CCDBECB846}" srcOrd="0" destOrd="0" presId="urn:microsoft.com/office/officeart/2005/8/layout/hierarchy4"/>
    <dgm:cxn modelId="{B737F74A-3241-428B-B169-520530BCE7F5}" srcId="{3ABDE77D-C9EE-43FC-B8AA-4D47D26B5F6B}" destId="{31565AB5-3BA8-4D60-B7FD-178391F9BB96}" srcOrd="0" destOrd="0" parTransId="{F37DC5A6-4532-4028-8F71-65320AC3D5C3}" sibTransId="{17837EAA-100F-402F-BC95-6E27B06A7EA5}"/>
    <dgm:cxn modelId="{A948B81E-90D6-4AE6-BA62-B3ACED7F66CF}" type="presOf" srcId="{C85C63EF-97B4-4905-B6ED-9D1ED5C1F3B2}" destId="{A06FD401-75FE-46EE-8A74-013A5020F6C1}" srcOrd="0" destOrd="0" presId="urn:microsoft.com/office/officeart/2005/8/layout/hierarchy4"/>
    <dgm:cxn modelId="{2D6F5AA2-2615-4C5E-BFDC-A9066FD89C8D}" type="presParOf" srcId="{F074D16F-A0BB-4A3E-8361-07748222D1ED}" destId="{4E3363ED-B672-4238-8ED8-F8DEF502657E}" srcOrd="0" destOrd="0" presId="urn:microsoft.com/office/officeart/2005/8/layout/hierarchy4"/>
    <dgm:cxn modelId="{30801126-32CE-404A-BAFA-F2C56D159CD8}" type="presParOf" srcId="{4E3363ED-B672-4238-8ED8-F8DEF502657E}" destId="{825CDA4E-CEA7-48A4-961C-B6CCDBECB846}" srcOrd="0" destOrd="0" presId="urn:microsoft.com/office/officeart/2005/8/layout/hierarchy4"/>
    <dgm:cxn modelId="{E9BC90B9-B2FA-4364-81DD-37E339AB1A87}" type="presParOf" srcId="{4E3363ED-B672-4238-8ED8-F8DEF502657E}" destId="{94A37B96-EC81-4A94-B701-557DEA1BBA34}" srcOrd="1" destOrd="0" presId="urn:microsoft.com/office/officeart/2005/8/layout/hierarchy4"/>
    <dgm:cxn modelId="{8D48F034-B14C-41C8-8C77-97C29BDEC101}" type="presParOf" srcId="{F074D16F-A0BB-4A3E-8361-07748222D1ED}" destId="{D98B7173-22C2-4C1A-89A1-6C135CE497DD}" srcOrd="1" destOrd="0" presId="urn:microsoft.com/office/officeart/2005/8/layout/hierarchy4"/>
    <dgm:cxn modelId="{2EE84C7F-7FEA-4B8E-8DD1-ABDF0C5D46FF}" type="presParOf" srcId="{F074D16F-A0BB-4A3E-8361-07748222D1ED}" destId="{42705DB1-F66C-4882-BF33-5D7774749C5D}" srcOrd="2" destOrd="0" presId="urn:microsoft.com/office/officeart/2005/8/layout/hierarchy4"/>
    <dgm:cxn modelId="{F6DFE01C-968D-4A95-B9A4-49C4F4693B30}" type="presParOf" srcId="{42705DB1-F66C-4882-BF33-5D7774749C5D}" destId="{A06FD401-75FE-46EE-8A74-013A5020F6C1}" srcOrd="0" destOrd="0" presId="urn:microsoft.com/office/officeart/2005/8/layout/hierarchy4"/>
    <dgm:cxn modelId="{72AD63AF-C454-4C65-999D-0EC4DF596294}" type="presParOf" srcId="{42705DB1-F66C-4882-BF33-5D7774749C5D}" destId="{964F83B2-2334-4FBA-A3A0-EDA40E737302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565AB5-3BA8-4D60-B7FD-178391F9BB9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 AS  Government &amp; Municipal Property</a:t>
          </a:r>
          <a:endParaRPr lang="ru-RU" sz="1200" b="1" dirty="0">
            <a:latin typeface="Arial Narrow" pitchFamily="34" charset="0"/>
          </a:endParaRPr>
        </a:p>
      </dgm:t>
    </dgm:pt>
    <dgm:pt modelId="{F37DC5A6-4532-4028-8F71-65320AC3D5C3}" type="parTrans" cxnId="{B737F74A-3241-428B-B169-520530BCE7F5}">
      <dgm:prSet/>
      <dgm:spPr/>
      <dgm:t>
        <a:bodyPr/>
        <a:lstStyle/>
        <a:p>
          <a:endParaRPr lang="de-DE"/>
        </a:p>
      </dgm:t>
    </dgm:pt>
    <dgm:pt modelId="{17837EAA-100F-402F-BC95-6E27B06A7EA5}" type="sibTrans" cxnId="{B737F74A-3241-428B-B169-520530BCE7F5}">
      <dgm:prSet/>
      <dgm:spPr/>
      <dgm:t>
        <a:bodyPr/>
        <a:lstStyle/>
        <a:p>
          <a:endParaRPr lang="de-DE"/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63ED-B672-4238-8ED8-F8DEF502657E}" type="pres">
      <dgm:prSet presAssocID="{31565AB5-3BA8-4D60-B7FD-178391F9BB96}" presName="vertOne" presStyleCnt="0"/>
      <dgm:spPr/>
      <dgm:t>
        <a:bodyPr/>
        <a:lstStyle/>
        <a:p>
          <a:endParaRPr lang="de-DE"/>
        </a:p>
      </dgm:t>
    </dgm:pt>
    <dgm:pt modelId="{825CDA4E-CEA7-48A4-961C-B6CCDBECB846}" type="pres">
      <dgm:prSet presAssocID="{31565AB5-3BA8-4D60-B7FD-178391F9BB96}" presName="txOne" presStyleLbl="node0" presStyleIdx="0" presStyleCnt="1" custScaleX="18643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A37B96-EC81-4A94-B701-557DEA1BBA34}" type="pres">
      <dgm:prSet presAssocID="{31565AB5-3BA8-4D60-B7FD-178391F9BB96}" presName="horzOne" presStyleCnt="0"/>
      <dgm:spPr/>
      <dgm:t>
        <a:bodyPr/>
        <a:lstStyle/>
        <a:p>
          <a:endParaRPr lang="de-DE"/>
        </a:p>
      </dgm:t>
    </dgm:pt>
  </dgm:ptLst>
  <dgm:cxnLst>
    <dgm:cxn modelId="{70DE82D5-6D52-458B-AA5B-02DA9F2D31F3}" type="presOf" srcId="{31565AB5-3BA8-4D60-B7FD-178391F9BB96}" destId="{825CDA4E-CEA7-48A4-961C-B6CCDBECB846}" srcOrd="0" destOrd="0" presId="urn:microsoft.com/office/officeart/2005/8/layout/hierarchy4"/>
    <dgm:cxn modelId="{AF737E9E-021A-426E-9AE1-DFB1D1AFEC35}" type="presOf" srcId="{3ABDE77D-C9EE-43FC-B8AA-4D47D26B5F6B}" destId="{F074D16F-A0BB-4A3E-8361-07748222D1ED}" srcOrd="0" destOrd="0" presId="urn:microsoft.com/office/officeart/2005/8/layout/hierarchy4"/>
    <dgm:cxn modelId="{B737F74A-3241-428B-B169-520530BCE7F5}" srcId="{3ABDE77D-C9EE-43FC-B8AA-4D47D26B5F6B}" destId="{31565AB5-3BA8-4D60-B7FD-178391F9BB96}" srcOrd="0" destOrd="0" parTransId="{F37DC5A6-4532-4028-8F71-65320AC3D5C3}" sibTransId="{17837EAA-100F-402F-BC95-6E27B06A7EA5}"/>
    <dgm:cxn modelId="{D0F3D3CE-F353-470D-BD80-B78FEE2840D7}" type="presParOf" srcId="{F074D16F-A0BB-4A3E-8361-07748222D1ED}" destId="{4E3363ED-B672-4238-8ED8-F8DEF502657E}" srcOrd="0" destOrd="0" presId="urn:microsoft.com/office/officeart/2005/8/layout/hierarchy4"/>
    <dgm:cxn modelId="{F5E90AAB-9C53-448E-B750-67FAEA10081C}" type="presParOf" srcId="{4E3363ED-B672-4238-8ED8-F8DEF502657E}" destId="{825CDA4E-CEA7-48A4-961C-B6CCDBECB846}" srcOrd="0" destOrd="0" presId="urn:microsoft.com/office/officeart/2005/8/layout/hierarchy4"/>
    <dgm:cxn modelId="{6BFBE7EF-6AAC-4AB2-A62F-DF7B95323524}" type="presParOf" srcId="{4E3363ED-B672-4238-8ED8-F8DEF502657E}" destId="{94A37B96-EC81-4A94-B701-557DEA1BBA34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DE77D-C9EE-43FC-B8AA-4D47D26B5F6B}" type="doc">
      <dgm:prSet loTypeId="urn:microsoft.com/office/officeart/2005/8/layout/hierarchy4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31565AB5-3BA8-4D60-B7FD-178391F9BB96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Energy Systems Analysis and Design</a:t>
          </a:r>
          <a:br>
            <a:rPr lang="en-US" sz="1200" b="1" dirty="0" smtClean="0">
              <a:latin typeface="Arial Narrow" pitchFamily="34" charset="0"/>
            </a:rPr>
          </a:br>
          <a:r>
            <a:rPr lang="en-US" sz="1200" b="1" dirty="0" smtClean="0">
              <a:latin typeface="Arial Narrow" pitchFamily="34" charset="0"/>
            </a:rPr>
            <a:t>using CYME solutions</a:t>
          </a:r>
          <a:endParaRPr lang="ru-RU" sz="1200" b="1" dirty="0">
            <a:latin typeface="Arial Narrow" pitchFamily="34" charset="0"/>
          </a:endParaRPr>
        </a:p>
      </dgm:t>
    </dgm:pt>
    <dgm:pt modelId="{F37DC5A6-4532-4028-8F71-65320AC3D5C3}" type="parTrans" cxnId="{B737F74A-3241-428B-B169-520530BCE7F5}">
      <dgm:prSet/>
      <dgm:spPr/>
      <dgm:t>
        <a:bodyPr/>
        <a:lstStyle/>
        <a:p>
          <a:endParaRPr lang="de-DE"/>
        </a:p>
      </dgm:t>
    </dgm:pt>
    <dgm:pt modelId="{17837EAA-100F-402F-BC95-6E27B06A7EA5}" type="sibTrans" cxnId="{B737F74A-3241-428B-B169-520530BCE7F5}">
      <dgm:prSet/>
      <dgm:spPr/>
      <dgm:t>
        <a:bodyPr/>
        <a:lstStyle/>
        <a:p>
          <a:endParaRPr lang="de-DE"/>
        </a:p>
      </dgm:t>
    </dgm:pt>
    <dgm:pt modelId="{C85C63EF-97B4-4905-B6ED-9D1ED5C1F3B2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en-US" sz="1200" b="1" dirty="0" smtClean="0">
              <a:latin typeface="Arial Narrow" pitchFamily="34" charset="0"/>
            </a:rPr>
            <a:t>Russian Billing  Appliance </a:t>
          </a:r>
          <a:br>
            <a:rPr lang="en-US" sz="1200" b="1" dirty="0" smtClean="0">
              <a:latin typeface="Arial Narrow" pitchFamily="34" charset="0"/>
            </a:rPr>
          </a:br>
          <a:r>
            <a:rPr lang="en-US" sz="1200" b="1" dirty="0" smtClean="0">
              <a:latin typeface="Arial Narrow" pitchFamily="34" charset="0"/>
            </a:rPr>
            <a:t>(Gas Accounting, Electricity  Accounting  modules)</a:t>
          </a:r>
          <a:endParaRPr lang="ru-RU" sz="1200" b="1" dirty="0"/>
        </a:p>
      </dgm:t>
    </dgm:pt>
    <dgm:pt modelId="{C62578CF-5ED6-4E64-9FCD-E401415609E1}" type="parTrans" cxnId="{B61F7A56-7AED-4B67-A729-A57F5C8F1ECC}">
      <dgm:prSet/>
      <dgm:spPr/>
      <dgm:t>
        <a:bodyPr/>
        <a:lstStyle/>
        <a:p>
          <a:endParaRPr lang="de-DE"/>
        </a:p>
      </dgm:t>
    </dgm:pt>
    <dgm:pt modelId="{DA31A403-69E4-4E88-9493-6584AF910020}" type="sibTrans" cxnId="{B61F7A56-7AED-4B67-A729-A57F5C8F1ECC}">
      <dgm:prSet/>
      <dgm:spPr/>
      <dgm:t>
        <a:bodyPr/>
        <a:lstStyle/>
        <a:p>
          <a:endParaRPr lang="de-DE"/>
        </a:p>
      </dgm:t>
    </dgm:pt>
    <dgm:pt modelId="{F074D16F-A0BB-4A3E-8361-07748222D1ED}" type="pres">
      <dgm:prSet presAssocID="{3ABDE77D-C9EE-43FC-B8AA-4D47D26B5F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3363ED-B672-4238-8ED8-F8DEF502657E}" type="pres">
      <dgm:prSet presAssocID="{31565AB5-3BA8-4D60-B7FD-178391F9BB96}" presName="vertOne" presStyleCnt="0"/>
      <dgm:spPr/>
      <dgm:t>
        <a:bodyPr/>
        <a:lstStyle/>
        <a:p>
          <a:endParaRPr lang="de-DE"/>
        </a:p>
      </dgm:t>
    </dgm:pt>
    <dgm:pt modelId="{825CDA4E-CEA7-48A4-961C-B6CCDBECB846}" type="pres">
      <dgm:prSet presAssocID="{31565AB5-3BA8-4D60-B7FD-178391F9BB96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4A37B96-EC81-4A94-B701-557DEA1BBA34}" type="pres">
      <dgm:prSet presAssocID="{31565AB5-3BA8-4D60-B7FD-178391F9BB96}" presName="horzOne" presStyleCnt="0"/>
      <dgm:spPr/>
      <dgm:t>
        <a:bodyPr/>
        <a:lstStyle/>
        <a:p>
          <a:endParaRPr lang="de-DE"/>
        </a:p>
      </dgm:t>
    </dgm:pt>
    <dgm:pt modelId="{D98B7173-22C2-4C1A-89A1-6C135CE497DD}" type="pres">
      <dgm:prSet presAssocID="{17837EAA-100F-402F-BC95-6E27B06A7EA5}" presName="sibSpaceOne" presStyleCnt="0"/>
      <dgm:spPr/>
      <dgm:t>
        <a:bodyPr/>
        <a:lstStyle/>
        <a:p>
          <a:endParaRPr lang="de-DE"/>
        </a:p>
      </dgm:t>
    </dgm:pt>
    <dgm:pt modelId="{42705DB1-F66C-4882-BF33-5D7774749C5D}" type="pres">
      <dgm:prSet presAssocID="{C85C63EF-97B4-4905-B6ED-9D1ED5C1F3B2}" presName="vertOne" presStyleCnt="0"/>
      <dgm:spPr/>
      <dgm:t>
        <a:bodyPr/>
        <a:lstStyle/>
        <a:p>
          <a:endParaRPr lang="de-DE"/>
        </a:p>
      </dgm:t>
    </dgm:pt>
    <dgm:pt modelId="{A06FD401-75FE-46EE-8A74-013A5020F6C1}" type="pres">
      <dgm:prSet presAssocID="{C85C63EF-97B4-4905-B6ED-9D1ED5C1F3B2}" presName="txOne" presStyleLbl="node0" presStyleIdx="1" presStyleCnt="2" custScaleX="125312" custLinFactNeighborX="2130" custLinFactNeighborY="793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64F83B2-2334-4FBA-A3A0-EDA40E737302}" type="pres">
      <dgm:prSet presAssocID="{C85C63EF-97B4-4905-B6ED-9D1ED5C1F3B2}" presName="horzOne" presStyleCnt="0"/>
      <dgm:spPr/>
      <dgm:t>
        <a:bodyPr/>
        <a:lstStyle/>
        <a:p>
          <a:endParaRPr lang="de-DE"/>
        </a:p>
      </dgm:t>
    </dgm:pt>
  </dgm:ptLst>
  <dgm:cxnLst>
    <dgm:cxn modelId="{5EB78ABE-C8DD-4004-BDF2-BF672CE00D6A}" type="presOf" srcId="{3ABDE77D-C9EE-43FC-B8AA-4D47D26B5F6B}" destId="{F074D16F-A0BB-4A3E-8361-07748222D1ED}" srcOrd="0" destOrd="0" presId="urn:microsoft.com/office/officeart/2005/8/layout/hierarchy4"/>
    <dgm:cxn modelId="{BBFDA0FB-9937-4704-A238-7EF4B1E08ED9}" type="presOf" srcId="{31565AB5-3BA8-4D60-B7FD-178391F9BB96}" destId="{825CDA4E-CEA7-48A4-961C-B6CCDBECB846}" srcOrd="0" destOrd="0" presId="urn:microsoft.com/office/officeart/2005/8/layout/hierarchy4"/>
    <dgm:cxn modelId="{F9F3F4EA-C978-4E0A-96B5-06660302E02F}" type="presOf" srcId="{C85C63EF-97B4-4905-B6ED-9D1ED5C1F3B2}" destId="{A06FD401-75FE-46EE-8A74-013A5020F6C1}" srcOrd="0" destOrd="0" presId="urn:microsoft.com/office/officeart/2005/8/layout/hierarchy4"/>
    <dgm:cxn modelId="{B61F7A56-7AED-4B67-A729-A57F5C8F1ECC}" srcId="{3ABDE77D-C9EE-43FC-B8AA-4D47D26B5F6B}" destId="{C85C63EF-97B4-4905-B6ED-9D1ED5C1F3B2}" srcOrd="1" destOrd="0" parTransId="{C62578CF-5ED6-4E64-9FCD-E401415609E1}" sibTransId="{DA31A403-69E4-4E88-9493-6584AF910020}"/>
    <dgm:cxn modelId="{B737F74A-3241-428B-B169-520530BCE7F5}" srcId="{3ABDE77D-C9EE-43FC-B8AA-4D47D26B5F6B}" destId="{31565AB5-3BA8-4D60-B7FD-178391F9BB96}" srcOrd="0" destOrd="0" parTransId="{F37DC5A6-4532-4028-8F71-65320AC3D5C3}" sibTransId="{17837EAA-100F-402F-BC95-6E27B06A7EA5}"/>
    <dgm:cxn modelId="{37E6BF78-577F-481C-8A50-84239C2B4A5A}" type="presParOf" srcId="{F074D16F-A0BB-4A3E-8361-07748222D1ED}" destId="{4E3363ED-B672-4238-8ED8-F8DEF502657E}" srcOrd="0" destOrd="0" presId="urn:microsoft.com/office/officeart/2005/8/layout/hierarchy4"/>
    <dgm:cxn modelId="{ABE4BFF4-1868-4577-984D-91DD6DD1F761}" type="presParOf" srcId="{4E3363ED-B672-4238-8ED8-F8DEF502657E}" destId="{825CDA4E-CEA7-48A4-961C-B6CCDBECB846}" srcOrd="0" destOrd="0" presId="urn:microsoft.com/office/officeart/2005/8/layout/hierarchy4"/>
    <dgm:cxn modelId="{E3305ABD-58A2-4209-938E-696821C459AE}" type="presParOf" srcId="{4E3363ED-B672-4238-8ED8-F8DEF502657E}" destId="{94A37B96-EC81-4A94-B701-557DEA1BBA34}" srcOrd="1" destOrd="0" presId="urn:microsoft.com/office/officeart/2005/8/layout/hierarchy4"/>
    <dgm:cxn modelId="{38CCDBD2-E08F-495F-97A8-70F362CF5900}" type="presParOf" srcId="{F074D16F-A0BB-4A3E-8361-07748222D1ED}" destId="{D98B7173-22C2-4C1A-89A1-6C135CE497DD}" srcOrd="1" destOrd="0" presId="urn:microsoft.com/office/officeart/2005/8/layout/hierarchy4"/>
    <dgm:cxn modelId="{E86B1012-5B54-4F48-B863-BA73EAD7F7D4}" type="presParOf" srcId="{F074D16F-A0BB-4A3E-8361-07748222D1ED}" destId="{42705DB1-F66C-4882-BF33-5D7774749C5D}" srcOrd="2" destOrd="0" presId="urn:microsoft.com/office/officeart/2005/8/layout/hierarchy4"/>
    <dgm:cxn modelId="{218A0996-4489-4B02-B1AB-3BB66050E518}" type="presParOf" srcId="{42705DB1-F66C-4882-BF33-5D7774749C5D}" destId="{A06FD401-75FE-46EE-8A74-013A5020F6C1}" srcOrd="0" destOrd="0" presId="urn:microsoft.com/office/officeart/2005/8/layout/hierarchy4"/>
    <dgm:cxn modelId="{84C732EB-CA89-4227-A7E3-BD64FDD8B4C2}" type="presParOf" srcId="{42705DB1-F66C-4882-BF33-5D7774749C5D}" destId="{964F83B2-2334-4FBA-A3A0-EDA40E737302}" srcOrd="1" destOrd="0" presId="urn:microsoft.com/office/officeart/2005/8/layout/hierarchy4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xmlns="" relId="rId3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B6C8E7-590D-4385-9E16-B255C73A8EBB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bg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Application Services &amp; Business and Industry Solutions</a:t>
          </a:r>
          <a:endParaRPr lang="ru-RU" sz="2000" kern="1200" dirty="0">
            <a:solidFill>
              <a:schemeClr val="bg1"/>
            </a:solidFill>
          </a:endParaRPr>
        </a:p>
      </dsp:txBody>
      <dsp:txXfrm rot="16200000">
        <a:off x="762000" y="-762000"/>
        <a:ext cx="1524000" cy="3048000"/>
      </dsp:txXfrm>
    </dsp:sp>
    <dsp:sp modelId="{5A976E73-0236-4C7C-80D3-301646C575F0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tx2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IT outsourcing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3048000" y="0"/>
        <a:ext cx="3048000" cy="1524000"/>
      </dsp:txXfrm>
    </dsp:sp>
    <dsp:sp modelId="{AE48EAB7-4B0C-4B42-85CB-D7E5DD8C9D8D}">
      <dsp:nvSpPr>
        <dsp:cNvPr id="0" name=""/>
        <dsp:cNvSpPr/>
      </dsp:nvSpPr>
      <dsp:spPr>
        <a:xfrm rot="10800000">
          <a:off x="23652" y="2032000"/>
          <a:ext cx="3048000" cy="2032000"/>
        </a:xfrm>
        <a:prstGeom prst="round1Rect">
          <a:avLst/>
        </a:prstGeom>
        <a:solidFill>
          <a:srgbClr val="99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Hardware manufacturing</a:t>
          </a:r>
          <a:endParaRPr lang="ru-RU" sz="2000" b="1" kern="1200" dirty="0">
            <a:solidFill>
              <a:schemeClr val="bg1"/>
            </a:solidFill>
          </a:endParaRPr>
        </a:p>
      </dsp:txBody>
      <dsp:txXfrm rot="10800000">
        <a:off x="23652" y="2539999"/>
        <a:ext cx="3048000" cy="1524000"/>
      </dsp:txXfrm>
    </dsp:sp>
    <dsp:sp modelId="{D37C687A-F16C-43EA-AD8B-8976E3C35FA5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Infrastructure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 services</a:t>
          </a:r>
          <a:endParaRPr lang="ru-RU" sz="2000" b="1" kern="1200" dirty="0">
            <a:solidFill>
              <a:schemeClr val="bg1"/>
            </a:solidFill>
          </a:endParaRPr>
        </a:p>
      </dsp:txBody>
      <dsp:txXfrm rot="5400000">
        <a:off x="3810000" y="1777999"/>
        <a:ext cx="1524000" cy="3048000"/>
      </dsp:txXfrm>
    </dsp:sp>
    <dsp:sp modelId="{7CFF4B0C-013D-4873-8A65-7D40863200DC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Full range of IT Services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33600" y="1523999"/>
        <a:ext cx="1828800" cy="10160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CDA4E-CEA7-48A4-961C-B6CCDBECB846}">
      <dsp:nvSpPr>
        <dsp:cNvPr id="0" name=""/>
        <dsp:cNvSpPr/>
      </dsp:nvSpPr>
      <dsp:spPr>
        <a:xfrm>
          <a:off x="221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Follow-up Control System</a:t>
          </a:r>
          <a:r>
            <a:rPr lang="ru-RU" sz="1200" b="1" kern="1200" dirty="0" smtClean="0">
              <a:latin typeface="Arial Narrow" pitchFamily="34" charset="0"/>
            </a:rPr>
            <a:t> </a:t>
          </a:r>
          <a:endParaRPr lang="ru-RU" sz="1200" b="1" kern="1200" dirty="0">
            <a:latin typeface="Arial Narrow" pitchFamily="34" charset="0"/>
          </a:endParaRPr>
        </a:p>
      </dsp:txBody>
      <dsp:txXfrm>
        <a:off x="2211" y="0"/>
        <a:ext cx="2964923" cy="432048"/>
      </dsp:txXfrm>
    </dsp:sp>
    <dsp:sp modelId="{A06FD401-75FE-46EE-8A74-013A5020F6C1}">
      <dsp:nvSpPr>
        <dsp:cNvPr id="0" name=""/>
        <dsp:cNvSpPr/>
      </dsp:nvSpPr>
      <dsp:spPr>
        <a:xfrm>
          <a:off x="346524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Electronic  Document  Archive System</a:t>
          </a:r>
          <a:r>
            <a:rPr lang="ru-RU" sz="1200" b="1" kern="1200" dirty="0" smtClean="0">
              <a:latin typeface="Arial Narrow" pitchFamily="34" charset="0"/>
            </a:rPr>
            <a:t> </a:t>
          </a:r>
          <a:endParaRPr lang="ru-RU" sz="1200" b="1" kern="1200" dirty="0">
            <a:latin typeface="Arial Narrow" pitchFamily="34" charset="0"/>
          </a:endParaRPr>
        </a:p>
      </dsp:txBody>
      <dsp:txXfrm>
        <a:off x="3465241" y="0"/>
        <a:ext cx="2964923" cy="432048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FD401-75FE-46EE-8A74-013A5020F6C1}">
      <dsp:nvSpPr>
        <dsp:cNvPr id="0" name=""/>
        <dsp:cNvSpPr/>
      </dsp:nvSpPr>
      <dsp:spPr>
        <a:xfrm>
          <a:off x="0" y="0"/>
          <a:ext cx="6432376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IAS  Panic  Alarm Button</a:t>
          </a:r>
          <a:endParaRPr lang="ru-RU" sz="1200" b="1" kern="1200" dirty="0">
            <a:latin typeface="Arial Narrow" pitchFamily="34" charset="0"/>
          </a:endParaRPr>
        </a:p>
      </dsp:txBody>
      <dsp:txXfrm>
        <a:off x="0" y="0"/>
        <a:ext cx="6432376" cy="43204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2C7F8-28AE-418D-9C5C-E95786E66A10}">
      <dsp:nvSpPr>
        <dsp:cNvPr id="0" name=""/>
        <dsp:cNvSpPr/>
      </dsp:nvSpPr>
      <dsp:spPr>
        <a:xfrm>
          <a:off x="684076" y="0"/>
          <a:ext cx="3384376" cy="3384376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99EE9-5B18-4817-A762-EBD87CFBAAFF}">
      <dsp:nvSpPr>
        <dsp:cNvPr id="0" name=""/>
        <dsp:cNvSpPr/>
      </dsp:nvSpPr>
      <dsp:spPr>
        <a:xfrm>
          <a:off x="1005591" y="321515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latin typeface="+mn-lt"/>
            </a:rPr>
            <a:t>ERP Solutions</a:t>
          </a: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kern="1200" dirty="0" smtClean="0">
            <a:latin typeface="Arial Narrow" pitchFamily="34" charset="0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05591" y="321515"/>
        <a:ext cx="1319906" cy="1319906"/>
      </dsp:txXfrm>
    </dsp:sp>
    <dsp:sp modelId="{7D918D14-3F8B-4D4E-8AD8-9014C4A6A223}">
      <dsp:nvSpPr>
        <dsp:cNvPr id="0" name=""/>
        <dsp:cNvSpPr/>
      </dsp:nvSpPr>
      <dsp:spPr>
        <a:xfrm>
          <a:off x="2427029" y="321515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latin typeface="+mn-lt"/>
            </a:rPr>
            <a:t>Integrated CAD,CAM/ERP Solutions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427029" y="321515"/>
        <a:ext cx="1319906" cy="1319906"/>
      </dsp:txXfrm>
    </dsp:sp>
    <dsp:sp modelId="{83658177-A0E4-4AD9-9372-5651C776A659}">
      <dsp:nvSpPr>
        <dsp:cNvPr id="0" name=""/>
        <dsp:cNvSpPr/>
      </dsp:nvSpPr>
      <dsp:spPr>
        <a:xfrm>
          <a:off x="1005591" y="1742953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latin typeface="+mn-lt"/>
            </a:rPr>
            <a:t>Project Management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1005591" y="1742953"/>
        <a:ext cx="1319906" cy="1319906"/>
      </dsp:txXfrm>
    </dsp:sp>
    <dsp:sp modelId="{78DD5105-6D8D-4781-B31E-F5BE064496E5}">
      <dsp:nvSpPr>
        <dsp:cNvPr id="0" name=""/>
        <dsp:cNvSpPr/>
      </dsp:nvSpPr>
      <dsp:spPr>
        <a:xfrm>
          <a:off x="2427029" y="1742953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kern="1200" dirty="0" smtClean="0">
              <a:latin typeface="+mn-lt"/>
            </a:rPr>
            <a:t>Business Consulting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427029" y="1742953"/>
        <a:ext cx="1319906" cy="131990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953830-F3EF-456B-BAC1-CC30A37F42C5}">
      <dsp:nvSpPr>
        <dsp:cNvPr id="0" name=""/>
        <dsp:cNvSpPr/>
      </dsp:nvSpPr>
      <dsp:spPr>
        <a:xfrm>
          <a:off x="1428217" y="229345"/>
          <a:ext cx="2963849" cy="29638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IT Security</a:t>
          </a:r>
          <a:endParaRPr lang="ru-RU" sz="1600" b="1" kern="1200" dirty="0"/>
        </a:p>
      </dsp:txBody>
      <dsp:txXfrm>
        <a:off x="2990236" y="857399"/>
        <a:ext cx="1058517" cy="882098"/>
      </dsp:txXfrm>
    </dsp:sp>
    <dsp:sp modelId="{93CC6B88-3438-4399-9AEC-5483DA871DF8}">
      <dsp:nvSpPr>
        <dsp:cNvPr id="0" name=""/>
        <dsp:cNvSpPr/>
      </dsp:nvSpPr>
      <dsp:spPr>
        <a:xfrm>
          <a:off x="1338219" y="335197"/>
          <a:ext cx="2963849" cy="29638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Personal Data Protection</a:t>
          </a:r>
          <a:endParaRPr lang="ru-RU" sz="1600" b="1" kern="1200" dirty="0"/>
        </a:p>
      </dsp:txBody>
      <dsp:txXfrm>
        <a:off x="2043897" y="2258170"/>
        <a:ext cx="1587776" cy="776246"/>
      </dsp:txXfrm>
    </dsp:sp>
    <dsp:sp modelId="{A18BCF8F-9903-455C-90E9-26DDDDE75ADD}">
      <dsp:nvSpPr>
        <dsp:cNvPr id="0" name=""/>
        <dsp:cNvSpPr/>
      </dsp:nvSpPr>
      <dsp:spPr>
        <a:xfrm>
          <a:off x="1277178" y="229345"/>
          <a:ext cx="2963849" cy="29638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IT Infrastructure </a:t>
          </a:r>
          <a:endParaRPr lang="ru-RU" sz="1600" b="1" kern="1200" dirty="0"/>
        </a:p>
      </dsp:txBody>
      <dsp:txXfrm>
        <a:off x="1620490" y="857399"/>
        <a:ext cx="1058517" cy="882098"/>
      </dsp:txXfrm>
    </dsp:sp>
    <dsp:sp modelId="{D2374CA1-8C68-41E0-AB48-2D0E1155C367}">
      <dsp:nvSpPr>
        <dsp:cNvPr id="0" name=""/>
        <dsp:cNvSpPr/>
      </dsp:nvSpPr>
      <dsp:spPr>
        <a:xfrm>
          <a:off x="1244985" y="45869"/>
          <a:ext cx="3330802" cy="333080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A5468E-8500-49A5-8547-C39BC81E7D59}">
      <dsp:nvSpPr>
        <dsp:cNvPr id="0" name=""/>
        <dsp:cNvSpPr/>
      </dsp:nvSpPr>
      <dsp:spPr>
        <a:xfrm>
          <a:off x="1133692" y="151533"/>
          <a:ext cx="3330802" cy="333080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136073-2471-486E-9F67-11F8794F9114}">
      <dsp:nvSpPr>
        <dsp:cNvPr id="0" name=""/>
        <dsp:cNvSpPr/>
      </dsp:nvSpPr>
      <dsp:spPr>
        <a:xfrm>
          <a:off x="1093457" y="45869"/>
          <a:ext cx="3330802" cy="333080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52C7F8-28AE-418D-9C5C-E95786E66A10}">
      <dsp:nvSpPr>
        <dsp:cNvPr id="0" name=""/>
        <dsp:cNvSpPr/>
      </dsp:nvSpPr>
      <dsp:spPr>
        <a:xfrm>
          <a:off x="648066" y="0"/>
          <a:ext cx="3384376" cy="3384376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99EE9-5B18-4817-A762-EBD87CFBAAFF}">
      <dsp:nvSpPr>
        <dsp:cNvPr id="0" name=""/>
        <dsp:cNvSpPr/>
      </dsp:nvSpPr>
      <dsp:spPr>
        <a:xfrm>
          <a:off x="1005591" y="321515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 smtClean="0">
            <a:latin typeface="+mn-lt"/>
          </a:endParaRP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latin typeface="+mn-lt"/>
            </a:rPr>
            <a:t>Bespoke SW development</a:t>
          </a:r>
        </a:p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kern="1200" dirty="0" smtClean="0">
            <a:latin typeface="Arial Narrow" pitchFamily="34" charset="0"/>
          </a:endParaRPr>
        </a:p>
        <a:p>
          <a:pPr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005591" y="321515"/>
        <a:ext cx="1319906" cy="1319906"/>
      </dsp:txXfrm>
    </dsp:sp>
    <dsp:sp modelId="{7D918D14-3F8B-4D4E-8AD8-9014C4A6A223}">
      <dsp:nvSpPr>
        <dsp:cNvPr id="0" name=""/>
        <dsp:cNvSpPr/>
      </dsp:nvSpPr>
      <dsp:spPr>
        <a:xfrm>
          <a:off x="2427029" y="321515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latin typeface="+mn-lt"/>
            </a:rPr>
            <a:t>Packaged Solutions</a:t>
          </a:r>
        </a:p>
        <a:p>
          <a:pPr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427029" y="321515"/>
        <a:ext cx="1319906" cy="1319906"/>
      </dsp:txXfrm>
    </dsp:sp>
    <dsp:sp modelId="{83658177-A0E4-4AD9-9372-5651C776A659}">
      <dsp:nvSpPr>
        <dsp:cNvPr id="0" name=""/>
        <dsp:cNvSpPr/>
      </dsp:nvSpPr>
      <dsp:spPr>
        <a:xfrm>
          <a:off x="1005591" y="1742953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latin typeface="+mn-lt"/>
            </a:rPr>
            <a:t>Application Management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005591" y="1742953"/>
        <a:ext cx="1319906" cy="1319906"/>
      </dsp:txXfrm>
    </dsp:sp>
    <dsp:sp modelId="{78DD5105-6D8D-4781-B31E-F5BE064496E5}">
      <dsp:nvSpPr>
        <dsp:cNvPr id="0" name=""/>
        <dsp:cNvSpPr/>
      </dsp:nvSpPr>
      <dsp:spPr>
        <a:xfrm>
          <a:off x="2427029" y="1742953"/>
          <a:ext cx="1319906" cy="1319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smtClean="0">
              <a:latin typeface="+mn-lt"/>
            </a:rPr>
            <a:t>Information Management Solutions </a:t>
          </a:r>
        </a:p>
        <a:p>
          <a:pPr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2427029" y="1742953"/>
        <a:ext cx="1319906" cy="13199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E4795D-4BAC-411A-9019-34D213890001}">
      <dsp:nvSpPr>
        <dsp:cNvPr id="0" name=""/>
        <dsp:cNvSpPr/>
      </dsp:nvSpPr>
      <dsp:spPr>
        <a:xfrm>
          <a:off x="59" y="0"/>
          <a:ext cx="133327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AMS System </a:t>
          </a:r>
          <a:r>
            <a:rPr lang="ru-RU" sz="1200" b="1" kern="1200" dirty="0" smtClean="0">
              <a:latin typeface="Arial Narrow" pitchFamily="34" charset="0"/>
            </a:rPr>
            <a:t>112</a:t>
          </a:r>
          <a:endParaRPr lang="de-DE" sz="1200" kern="1200" dirty="0">
            <a:latin typeface="Arial Narrow" pitchFamily="34" charset="0"/>
          </a:endParaRPr>
        </a:p>
      </dsp:txBody>
      <dsp:txXfrm>
        <a:off x="59" y="0"/>
        <a:ext cx="1333273" cy="432048"/>
      </dsp:txXfrm>
    </dsp:sp>
    <dsp:sp modelId="{5D9A6974-F46F-45A4-991D-75843B419714}">
      <dsp:nvSpPr>
        <dsp:cNvPr id="0" name=""/>
        <dsp:cNvSpPr/>
      </dsp:nvSpPr>
      <dsp:spPr>
        <a:xfrm>
          <a:off x="1523444" y="0"/>
          <a:ext cx="133327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AMS System 01</a:t>
          </a:r>
          <a:endParaRPr lang="de-DE" sz="1200" b="1" kern="1200" dirty="0">
            <a:latin typeface="Arial Narrow" pitchFamily="34" charset="0"/>
          </a:endParaRPr>
        </a:p>
      </dsp:txBody>
      <dsp:txXfrm>
        <a:off x="1523444" y="0"/>
        <a:ext cx="1333273" cy="432048"/>
      </dsp:txXfrm>
    </dsp:sp>
    <dsp:sp modelId="{852785D2-98BE-4F4B-BD1F-35AEFEB6627E}">
      <dsp:nvSpPr>
        <dsp:cNvPr id="0" name=""/>
        <dsp:cNvSpPr/>
      </dsp:nvSpPr>
      <dsp:spPr>
        <a:xfrm>
          <a:off x="2957912" y="0"/>
          <a:ext cx="133327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Police Station</a:t>
          </a:r>
          <a:br>
            <a:rPr lang="en-US" sz="1200" b="1" kern="1200" dirty="0" smtClean="0">
              <a:latin typeface="Arial Narrow" pitchFamily="34" charset="0"/>
            </a:rPr>
          </a:br>
          <a:r>
            <a:rPr lang="en-US" sz="1200" b="1" kern="1200" dirty="0" smtClean="0">
              <a:latin typeface="Arial Narrow" pitchFamily="34" charset="0"/>
            </a:rPr>
            <a:t>Front Office</a:t>
          </a:r>
          <a:endParaRPr lang="ru-RU" sz="1200" b="1" kern="1200" dirty="0">
            <a:latin typeface="Arial Narrow" pitchFamily="34" charset="0"/>
          </a:endParaRPr>
        </a:p>
      </dsp:txBody>
      <dsp:txXfrm>
        <a:off x="2957912" y="0"/>
        <a:ext cx="1333273" cy="432048"/>
      </dsp:txXfrm>
    </dsp:sp>
    <dsp:sp modelId="{446A01C4-1B0E-4D49-B932-F74A6E80A70C}">
      <dsp:nvSpPr>
        <dsp:cNvPr id="0" name=""/>
        <dsp:cNvSpPr/>
      </dsp:nvSpPr>
      <dsp:spPr>
        <a:xfrm>
          <a:off x="4370262" y="0"/>
          <a:ext cx="1760467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AMS Road Police Station </a:t>
          </a:r>
          <a:br>
            <a:rPr lang="en-US" sz="1200" b="1" kern="1200" dirty="0" smtClean="0">
              <a:latin typeface="Arial Narrow" pitchFamily="34" charset="0"/>
            </a:rPr>
          </a:br>
          <a:r>
            <a:rPr lang="en-US" sz="1200" b="1" kern="1200" dirty="0" smtClean="0">
              <a:latin typeface="Arial Narrow" pitchFamily="34" charset="0"/>
            </a:rPr>
            <a:t>Front Office</a:t>
          </a:r>
          <a:endParaRPr lang="ru-RU" sz="1200" b="1" kern="1200" dirty="0">
            <a:latin typeface="Arial Narrow" pitchFamily="34" charset="0"/>
          </a:endParaRPr>
        </a:p>
      </dsp:txBody>
      <dsp:txXfrm>
        <a:off x="4370262" y="0"/>
        <a:ext cx="1760467" cy="43204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F13228-6549-4DBB-8E82-2B729F479677}">
      <dsp:nvSpPr>
        <dsp:cNvPr id="0" name=""/>
        <dsp:cNvSpPr/>
      </dsp:nvSpPr>
      <dsp:spPr>
        <a:xfrm>
          <a:off x="221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AMS Ambulance</a:t>
          </a:r>
          <a:endParaRPr lang="ru-RU" sz="1200" b="1" kern="1200" dirty="0">
            <a:latin typeface="Arial Narrow" pitchFamily="34" charset="0"/>
          </a:endParaRPr>
        </a:p>
      </dsp:txBody>
      <dsp:txXfrm>
        <a:off x="2211" y="0"/>
        <a:ext cx="2964923" cy="432048"/>
      </dsp:txXfrm>
    </dsp:sp>
    <dsp:sp modelId="{72F706E4-8362-41D4-B8BA-00EC734CD3C6}">
      <dsp:nvSpPr>
        <dsp:cNvPr id="0" name=""/>
        <dsp:cNvSpPr/>
      </dsp:nvSpPr>
      <dsp:spPr>
        <a:xfrm>
          <a:off x="346524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AIS Public Health Security</a:t>
          </a:r>
          <a:endParaRPr lang="en-US" sz="1200" b="1" kern="1200" dirty="0">
            <a:latin typeface="Arial Narrow" pitchFamily="34" charset="0"/>
          </a:endParaRPr>
        </a:p>
      </dsp:txBody>
      <dsp:txXfrm>
        <a:off x="3465241" y="0"/>
        <a:ext cx="2964923" cy="4320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CDA4E-CEA7-48A4-961C-B6CCDBECB846}">
      <dsp:nvSpPr>
        <dsp:cNvPr id="0" name=""/>
        <dsp:cNvSpPr/>
      </dsp:nvSpPr>
      <dsp:spPr>
        <a:xfrm>
          <a:off x="221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Russian Billing  Appliance </a:t>
          </a:r>
          <a:br>
            <a:rPr lang="en-US" sz="1200" b="1" kern="1200" dirty="0" smtClean="0">
              <a:latin typeface="Arial Narrow" pitchFamily="34" charset="0"/>
            </a:rPr>
          </a:br>
          <a:r>
            <a:rPr lang="en-US" sz="1200" b="1" kern="1200" dirty="0" smtClean="0">
              <a:latin typeface="Arial Narrow" pitchFamily="34" charset="0"/>
            </a:rPr>
            <a:t>(Housing &amp; Utilities module)</a:t>
          </a:r>
          <a:endParaRPr lang="ru-RU" sz="1200" b="1" kern="1200" dirty="0">
            <a:latin typeface="Arial Narrow" pitchFamily="34" charset="0"/>
          </a:endParaRPr>
        </a:p>
      </dsp:txBody>
      <dsp:txXfrm>
        <a:off x="2211" y="0"/>
        <a:ext cx="2964923" cy="432048"/>
      </dsp:txXfrm>
    </dsp:sp>
    <dsp:sp modelId="{A06FD401-75FE-46EE-8A74-013A5020F6C1}">
      <dsp:nvSpPr>
        <dsp:cNvPr id="0" name=""/>
        <dsp:cNvSpPr/>
      </dsp:nvSpPr>
      <dsp:spPr>
        <a:xfrm>
          <a:off x="346524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AMS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Dispatchers / Resource Suppliers</a:t>
          </a:r>
          <a:endParaRPr lang="ru-RU" sz="1200" b="1" kern="1200" dirty="0">
            <a:latin typeface="Arial Narrow" pitchFamily="34" charset="0"/>
          </a:endParaRPr>
        </a:p>
      </dsp:txBody>
      <dsp:txXfrm>
        <a:off x="3465241" y="0"/>
        <a:ext cx="2964923" cy="4320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CDA4E-CEA7-48A4-961C-B6CCDBECB846}">
      <dsp:nvSpPr>
        <dsp:cNvPr id="0" name=""/>
        <dsp:cNvSpPr/>
      </dsp:nvSpPr>
      <dsp:spPr>
        <a:xfrm>
          <a:off x="9168" y="0"/>
          <a:ext cx="6423207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IS</a:t>
          </a:r>
          <a:r>
            <a:rPr lang="ru-RU" sz="1200" b="1" kern="1200" dirty="0" smtClean="0">
              <a:latin typeface="Arial Narrow" pitchFamily="34" charset="0"/>
            </a:rPr>
            <a:t> </a:t>
          </a:r>
          <a:r>
            <a:rPr lang="en-US" sz="1200" b="1" kern="1200" dirty="0" smtClean="0">
              <a:latin typeface="Arial Narrow" pitchFamily="34" charset="0"/>
            </a:rPr>
            <a:t>Agro-Industrial Complex</a:t>
          </a:r>
          <a:endParaRPr lang="ru-RU" sz="1200" b="1" kern="1200" dirty="0">
            <a:latin typeface="Arial Narrow" pitchFamily="34" charset="0"/>
          </a:endParaRPr>
        </a:p>
      </dsp:txBody>
      <dsp:txXfrm>
        <a:off x="9168" y="0"/>
        <a:ext cx="6423207" cy="43204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CDA4E-CEA7-48A4-961C-B6CCDBECB846}">
      <dsp:nvSpPr>
        <dsp:cNvPr id="0" name=""/>
        <dsp:cNvSpPr/>
      </dsp:nvSpPr>
      <dsp:spPr>
        <a:xfrm>
          <a:off x="221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IS Management Accounting</a:t>
          </a:r>
          <a:r>
            <a:rPr lang="ru-RU" sz="1200" b="1" kern="1200" dirty="0" smtClean="0">
              <a:latin typeface="Arial Narrow" pitchFamily="34" charset="0"/>
            </a:rPr>
            <a:t> </a:t>
          </a:r>
          <a:endParaRPr lang="ru-RU" sz="1200" b="1" kern="1200" dirty="0">
            <a:latin typeface="Arial Narrow" pitchFamily="34" charset="0"/>
          </a:endParaRPr>
        </a:p>
      </dsp:txBody>
      <dsp:txXfrm>
        <a:off x="2211" y="0"/>
        <a:ext cx="2964923" cy="432048"/>
      </dsp:txXfrm>
    </dsp:sp>
    <dsp:sp modelId="{A06FD401-75FE-46EE-8A74-013A5020F6C1}">
      <dsp:nvSpPr>
        <dsp:cNvPr id="0" name=""/>
        <dsp:cNvSpPr/>
      </dsp:nvSpPr>
      <dsp:spPr>
        <a:xfrm>
          <a:off x="3465241" y="0"/>
          <a:ext cx="296492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IS Procurement  Management</a:t>
          </a:r>
          <a:endParaRPr lang="ru-RU" sz="1200" b="1" kern="1200" dirty="0">
            <a:latin typeface="Arial Narrow" pitchFamily="34" charset="0"/>
          </a:endParaRPr>
        </a:p>
      </dsp:txBody>
      <dsp:txXfrm>
        <a:off x="3465241" y="0"/>
        <a:ext cx="2964923" cy="43204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CDA4E-CEA7-48A4-961C-B6CCDBECB846}">
      <dsp:nvSpPr>
        <dsp:cNvPr id="0" name=""/>
        <dsp:cNvSpPr/>
      </dsp:nvSpPr>
      <dsp:spPr>
        <a:xfrm>
          <a:off x="1516" y="0"/>
          <a:ext cx="642934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 AS  Government &amp; Municipal Property</a:t>
          </a:r>
          <a:endParaRPr lang="ru-RU" sz="1200" b="1" kern="1200" dirty="0">
            <a:latin typeface="Arial Narrow" pitchFamily="34" charset="0"/>
          </a:endParaRPr>
        </a:p>
      </dsp:txBody>
      <dsp:txXfrm>
        <a:off x="1516" y="0"/>
        <a:ext cx="6429343" cy="4320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5CDA4E-CEA7-48A4-961C-B6CCDBECB846}">
      <dsp:nvSpPr>
        <dsp:cNvPr id="0" name=""/>
        <dsp:cNvSpPr/>
      </dsp:nvSpPr>
      <dsp:spPr>
        <a:xfrm>
          <a:off x="3382" y="0"/>
          <a:ext cx="2653983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Energy Systems Analysis and Design</a:t>
          </a:r>
          <a:br>
            <a:rPr lang="en-US" sz="1200" b="1" kern="1200" dirty="0" smtClean="0">
              <a:latin typeface="Arial Narrow" pitchFamily="34" charset="0"/>
            </a:rPr>
          </a:br>
          <a:r>
            <a:rPr lang="en-US" sz="1200" b="1" kern="1200" dirty="0" smtClean="0">
              <a:latin typeface="Arial Narrow" pitchFamily="34" charset="0"/>
            </a:rPr>
            <a:t>using CYME solutions</a:t>
          </a:r>
          <a:endParaRPr lang="ru-RU" sz="1200" b="1" kern="1200" dirty="0">
            <a:latin typeface="Arial Narrow" pitchFamily="34" charset="0"/>
          </a:endParaRPr>
        </a:p>
      </dsp:txBody>
      <dsp:txXfrm>
        <a:off x="3382" y="0"/>
        <a:ext cx="2653983" cy="432048"/>
      </dsp:txXfrm>
    </dsp:sp>
    <dsp:sp modelId="{A06FD401-75FE-46EE-8A74-013A5020F6C1}">
      <dsp:nvSpPr>
        <dsp:cNvPr id="0" name=""/>
        <dsp:cNvSpPr/>
      </dsp:nvSpPr>
      <dsp:spPr>
        <a:xfrm>
          <a:off x="3106616" y="0"/>
          <a:ext cx="3325759" cy="4320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</a:rPr>
            <a:t>Russian Billing  Appliance </a:t>
          </a:r>
          <a:br>
            <a:rPr lang="en-US" sz="1200" b="1" kern="1200" dirty="0" smtClean="0">
              <a:latin typeface="Arial Narrow" pitchFamily="34" charset="0"/>
            </a:rPr>
          </a:br>
          <a:r>
            <a:rPr lang="en-US" sz="1200" b="1" kern="1200" dirty="0" smtClean="0">
              <a:latin typeface="Arial Narrow" pitchFamily="34" charset="0"/>
            </a:rPr>
            <a:t>(Gas Accounting, Electricity  Accounting  modules)</a:t>
          </a:r>
          <a:endParaRPr lang="ru-RU" sz="1200" b="1" kern="1200" dirty="0"/>
        </a:p>
      </dsp:txBody>
      <dsp:txXfrm>
        <a:off x="3106616" y="0"/>
        <a:ext cx="3325759" cy="432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5"/>
            <a:ext cx="543814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6"/>
            <a:ext cx="2945659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C503B36-3CB0-42C4-9F9A-CA2827A75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6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2011 FUJITSU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Copyright 2011 FUJITSU</a:t>
            </a:r>
            <a:endParaRPr lang="en-US" noProof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Copyright 2011 FUJITSU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14</a:t>
            </a:fld>
            <a:endParaRPr 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Copyright 2011 FUJITSU</a:t>
            </a:r>
            <a:endParaRPr lang="en-US" noProof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C81D3-C59B-4C63-B840-07ACB8BAB3C6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Copyright 2011 FUJITSU</a:t>
            </a:r>
            <a:endParaRPr lang="en-US" noProof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03B36-3CB0-42C4-9F9A-CA2827A75FAC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11108">
              <a:defRPr/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ISAE 3402 Type II</a:t>
            </a:r>
          </a:p>
          <a:p>
            <a:r>
              <a:rPr lang="ru-RU" dirty="0" err="1" smtClean="0"/>
              <a:t>Альфия</a:t>
            </a:r>
            <a:r>
              <a:rPr lang="ru-RU" dirty="0" smtClean="0"/>
              <a:t>: срок действия сертификата истек в 2012 году</a:t>
            </a:r>
          </a:p>
          <a:p>
            <a:r>
              <a:rPr lang="ru-RU" dirty="0" smtClean="0"/>
              <a:t>чем можем заменить?</a:t>
            </a:r>
          </a:p>
          <a:p>
            <a:r>
              <a:rPr lang="ru-RU" dirty="0" smtClean="0"/>
              <a:t>гм. ничем... просто надо подумать, стоит ли в принципе указывать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8346-1D64-4508-AD53-F7C814E5236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56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8346-1D64-4508-AD53-F7C814E5236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756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03B36-3CB0-42C4-9F9A-CA2827A75FA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03B36-3CB0-42C4-9F9A-CA2827A75FA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03B36-3CB0-42C4-9F9A-CA2827A75FA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108">
              <a:defRPr/>
            </a:pPr>
            <a:r>
              <a:rPr lang="ru-RU" dirty="0" smtClean="0"/>
              <a:t>1</a:t>
            </a:r>
            <a:r>
              <a:rPr lang="en-US" baseline="30000" dirty="0" err="1" smtClean="0"/>
              <a:t>st</a:t>
            </a:r>
            <a:r>
              <a:rPr lang="en-US" baseline="0" dirty="0" smtClean="0"/>
              <a:t> place 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of Russia’s largest IT Hardware Manufacturers </a:t>
            </a:r>
          </a:p>
          <a:p>
            <a:pPr defTabSz="911108">
              <a:defRPr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baseline="0" dirty="0" smtClean="0"/>
              <a:t> place 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In the ranking of the largest providers of  IT-</a:t>
            </a:r>
            <a:r>
              <a:rPr lang="en-US" dirty="0" err="1" smtClean="0">
                <a:solidFill>
                  <a:schemeClr val="accent3"/>
                </a:solidFill>
                <a:cs typeface="Tahoma" pitchFamily="34" charset="0"/>
              </a:rPr>
              <a:t>outsoursing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 in Russia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the largest Russian IT companies in Information Security</a:t>
            </a:r>
          </a:p>
          <a:p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12</a:t>
            </a:r>
            <a:r>
              <a:rPr lang="en-US" baseline="30000" dirty="0" smtClean="0">
                <a:solidFill>
                  <a:schemeClr val="accent3"/>
                </a:solidFill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 place in the ranking of largest IT providers in Retail </a:t>
            </a:r>
          </a:p>
          <a:p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16</a:t>
            </a:r>
            <a:r>
              <a:rPr lang="en-US" baseline="30000" dirty="0" smtClean="0">
                <a:solidFill>
                  <a:schemeClr val="accent3"/>
                </a:solidFill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 place in the ranking of largest IT consulting providers  </a:t>
            </a:r>
          </a:p>
          <a:p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17</a:t>
            </a:r>
            <a:r>
              <a:rPr lang="en-US" baseline="30000" dirty="0" smtClean="0">
                <a:solidFill>
                  <a:schemeClr val="accent3"/>
                </a:solidFill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 place in the ranking of largest IT providers in Government </a:t>
            </a:r>
          </a:p>
          <a:p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38</a:t>
            </a:r>
            <a:r>
              <a:rPr lang="en-US" baseline="30000" dirty="0" smtClean="0">
                <a:solidFill>
                  <a:schemeClr val="accent3"/>
                </a:solidFill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 place in the ranking of largest IT providers in Banking</a:t>
            </a:r>
          </a:p>
          <a:p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40</a:t>
            </a:r>
            <a:r>
              <a:rPr lang="en-US" baseline="30000" dirty="0" smtClean="0">
                <a:solidFill>
                  <a:schemeClr val="accent3"/>
                </a:solidFill>
                <a:cs typeface="Tahoma" pitchFamily="34" charset="0"/>
              </a:rPr>
              <a:t>th</a:t>
            </a:r>
            <a:r>
              <a:rPr lang="en-US" dirty="0" smtClean="0">
                <a:solidFill>
                  <a:schemeClr val="accent3"/>
                </a:solidFill>
                <a:cs typeface="Tahoma" pitchFamily="34" charset="0"/>
              </a:rPr>
              <a:t> the largest IT companies in Russia</a:t>
            </a:r>
          </a:p>
          <a:p>
            <a:endParaRPr lang="en-US" dirty="0" smtClean="0">
              <a:solidFill>
                <a:schemeClr val="accent3"/>
              </a:solidFill>
              <a:cs typeface="Tahoma" pitchFamily="34" charset="0"/>
            </a:endParaRP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8346-1D64-4508-AD53-F7C814E5236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78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03B36-3CB0-42C4-9F9A-CA2827A75FA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58346-1D64-4508-AD53-F7C814E5236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4E925-A8A1-443E-BC9A-A5B2983EC87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860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79F2-995A-4AA1-B50A-EB9B91CE8A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5008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79F2-995A-4AA1-B50A-EB9B91CE8A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23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79F2-995A-4AA1-B50A-EB9B91CE8A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23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79F2-995A-4AA1-B50A-EB9B91CE8A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462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en-US" dirty="0" smtClean="0"/>
              <a:t>Russia GDC </a:t>
            </a:r>
            <a:r>
              <a:rPr lang="ru-RU" dirty="0" smtClean="0"/>
              <a:t>тесно интегрировано в структуру деливери центров </a:t>
            </a:r>
            <a:r>
              <a:rPr lang="en-US" dirty="0" smtClean="0"/>
              <a:t>FJ </a:t>
            </a:r>
            <a:r>
              <a:rPr lang="ru-RU" dirty="0" smtClean="0"/>
              <a:t>и работает под управлением </a:t>
            </a:r>
            <a:r>
              <a:rPr lang="en-US" dirty="0" smtClean="0"/>
              <a:t>GFA,</a:t>
            </a:r>
            <a:r>
              <a:rPr lang="en-US" baseline="0" dirty="0" smtClean="0"/>
              <a:t> </a:t>
            </a:r>
            <a:r>
              <a:rPr lang="ru-RU" baseline="0" dirty="0" smtClean="0"/>
              <a:t>определяющее политики соответствия  требованиям </a:t>
            </a:r>
            <a:r>
              <a:rPr lang="en-US" baseline="0" dirty="0" smtClean="0"/>
              <a:t>FJ </a:t>
            </a:r>
            <a:r>
              <a:rPr lang="ru-RU" baseline="0" dirty="0" smtClean="0"/>
              <a:t>(</a:t>
            </a:r>
            <a:r>
              <a:rPr lang="en-US" baseline="0" dirty="0" smtClean="0"/>
              <a:t>compliance requirements confirmation) </a:t>
            </a:r>
            <a:r>
              <a:rPr lang="ru-RU" baseline="0" dirty="0" smtClean="0"/>
              <a:t>и политики корпоративной социальной ответственности (</a:t>
            </a:r>
            <a:r>
              <a:rPr lang="en-US" baseline="0" dirty="0" smtClean="0"/>
              <a:t>Corporate social responsibility).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5A149-EDBC-4CEC-B017-DCD2EEFB1E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0296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503B36-3CB0-42C4-9F9A-CA2827A75FAC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74638"/>
            <a:ext cx="2254250" cy="627221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" y="274638"/>
            <a:ext cx="6610350" cy="6272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rner-right-bottom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ru-RU" sz="1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 descr="corner-left-top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</a:t>
            </a:r>
            <a:r>
              <a:rPr lang="ru-RU" sz="1000" b="1" baseline="0" dirty="0" smtClean="0">
                <a:solidFill>
                  <a:srgbClr val="3C3C35"/>
                </a:solidFill>
                <a:latin typeface="Arial Narrow" pitchFamily="34" charset="0"/>
              </a:rPr>
              <a:t> ОАО «</a:t>
            </a:r>
            <a:r>
              <a:rPr lang="en-US" sz="1000" b="1" baseline="0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baseline="0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3" name="Picture 12" descr="ICL-red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179388" y="0"/>
            <a:ext cx="7858800" cy="6948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Fujitsu Sans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179387" y="836612"/>
            <a:ext cx="8785225" cy="5616575"/>
          </a:xfrm>
        </p:spPr>
        <p:txBody>
          <a:bodyPr/>
          <a:lstStyle>
            <a:lvl1pPr>
              <a:defRPr>
                <a:latin typeface="Fujitsu Sans" pitchFamily="34" charset="0"/>
              </a:defRPr>
            </a:lvl1pPr>
            <a:lvl2pPr>
              <a:defRPr>
                <a:latin typeface="Fujitsu Sans" pitchFamily="34" charset="0"/>
              </a:defRPr>
            </a:lvl2pPr>
            <a:lvl3pPr>
              <a:defRPr>
                <a:latin typeface="Fujitsu Sans" pitchFamily="34" charset="0"/>
              </a:defRPr>
            </a:lvl3pPr>
            <a:lvl4pPr>
              <a:defRPr>
                <a:latin typeface="Fujitsu Sans" pitchFamily="34" charset="0"/>
              </a:defRPr>
            </a:lvl4pPr>
            <a:lvl5pPr>
              <a:defRPr>
                <a:latin typeface="Fujitsu Sans" pitchFamily="34" charset="0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6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6653225"/>
            <a:ext cx="40248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smtClean="0"/>
              <a:t>Copyright 2011 FUJITSU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CT_Marker_ID_7" hidden="1"/>
          <p:cNvSpPr/>
          <p:nvPr userDrawn="1">
            <p:custDataLst>
              <p:tags r:id="rId1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VCT_Backup_ID_44" hidden="1"/>
          <p:cNvSpPr txBox="1"/>
          <p:nvPr userDrawn="1">
            <p:custDataLst>
              <p:tags r:id="rId2"/>
            </p:custDataLst>
          </p:nvPr>
        </p:nvSpPr>
        <p:spPr bwMode="auto">
          <a:xfrm>
            <a:off x="324001" y="1738800"/>
            <a:ext cx="8496149" cy="1470025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76650" algn="l"/>
              </a:tabLst>
              <a:defRPr/>
            </a:pPr>
            <a:r>
              <a:rPr lang="en-GB" sz="4400" b="0" i="0" u="none" baseline="0" smtClean="0">
                <a:solidFill>
                  <a:srgbClr val="FFFFFF"/>
                </a:solidFill>
                <a:latin typeface="Arial"/>
              </a:rPr>
              <a:t>Titelmasterformat durch Klicken bearbeiten</a:t>
            </a:r>
            <a:endParaRPr lang="en-GB" sz="4400" b="0" i="0" u="none" baseline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VCT_Backup_ID_45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323998" y="4579199"/>
            <a:ext cx="8496151" cy="1785599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lvl="0"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de-DE" sz="2400" b="0" i="0" u="none" baseline="0" smtClean="0">
                <a:solidFill>
                  <a:srgbClr val="000000"/>
                </a:solidFill>
                <a:latin typeface="Arial"/>
              </a:rPr>
              <a:t>Formatvorlage des Untertitelmasters durch Klicken bearbeiten</a:t>
            </a:r>
            <a:endParaRPr lang="en-GB" sz="2400" b="0" i="0" u="none" baseline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 bwMode="gray">
          <a:xfrm>
            <a:off x="323850" y="1773238"/>
            <a:ext cx="8496300" cy="230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3676650" algn="l"/>
              </a:tabLst>
              <a:defRPr kumimoji="1" lang="en-US" altLang="ja-JP" sz="4400" kern="1200" noProof="0" smtClean="0">
                <a:solidFill>
                  <a:schemeClr val="bg1"/>
                </a:solidFill>
                <a:latin typeface="Fujitsu Sans" pitchFamily="34" charset="0"/>
                <a:ea typeface="+mj-ea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59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50" y="4581524"/>
            <a:ext cx="8496300" cy="180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30B1A"/>
              </a:buClr>
              <a:buFont typeface="Wingdings" pitchFamily="2" charset="2"/>
              <a:buNone/>
              <a:defRPr kumimoji="1" lang="en-US" altLang="ja-JP" sz="2400" b="0" kern="1200" noProof="0" dirty="0" smtClean="0">
                <a:solidFill>
                  <a:srgbClr val="000000"/>
                </a:solidFill>
                <a:latin typeface="Fujitsu Sans" pitchFamily="34" charset="0"/>
                <a:ea typeface="+mn-ea"/>
                <a:cs typeface="+mn-cs"/>
              </a:defRPr>
            </a:lvl1pPr>
            <a:lvl2pPr marL="0" indent="0" algn="l">
              <a:buNone/>
              <a:tabLst/>
              <a:defRPr sz="2400">
                <a:solidFill>
                  <a:schemeClr val="tx1"/>
                </a:solidFill>
              </a:defRPr>
            </a:lvl2pPr>
            <a:lvl3pPr marL="0" indent="0" algn="l">
              <a:buNone/>
              <a:tabLst/>
              <a:defRPr sz="2400">
                <a:solidFill>
                  <a:schemeClr val="tx1"/>
                </a:solidFill>
              </a:defRPr>
            </a:lvl3pPr>
            <a:lvl4pPr marL="0" indent="0" algn="l">
              <a:buNone/>
              <a:tabLst/>
              <a:defRPr sz="2400">
                <a:solidFill>
                  <a:schemeClr val="tx1"/>
                </a:solidFill>
              </a:defRPr>
            </a:lvl4pPr>
            <a:lvl5pPr marL="0" indent="0" algn="l">
              <a:buNone/>
              <a:tabLst/>
              <a:defRPr sz="2400"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  <p:sp>
        <p:nvSpPr>
          <p:cNvPr id="49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4933463" y="6653225"/>
            <a:ext cx="4024800" cy="2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algn="r" defTabSz="914400" rtl="0" eaLnBrk="1" fontAlgn="base" latinLnBrk="0" hangingPunct="1">
              <a:defRPr kumimoji="0" lang="de-DE" altLang="ja-JP" sz="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smtClean="0"/>
              <a:t>Copyright 2011 FUJITSU</a:t>
            </a:r>
            <a:endParaRPr lang="en-US" noProof="0"/>
          </a:p>
        </p:txBody>
      </p:sp>
      <p:sp>
        <p:nvSpPr>
          <p:cNvPr id="42" name="Rectangle 41"/>
          <p:cNvSpPr/>
          <p:nvPr userDrawn="1"/>
        </p:nvSpPr>
        <p:spPr>
          <a:xfrm>
            <a:off x="0" y="6448425"/>
            <a:ext cx="9144000" cy="2000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chemeClr val="accent2"/>
              </a:buClr>
            </a:pPr>
            <a:endParaRPr lang="en-US" noProof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357C5F-4E32-40B9-B016-2B220F7A3374}" type="datetimeFigureOut">
              <a:rPr lang="ru-RU" smtClean="0"/>
              <a:pPr>
                <a:defRPr/>
              </a:pPr>
              <a:t>05.04.2016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81862A2-5E8C-4C1D-A6A5-51CAEF3066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398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нфо слайд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24" y="-1"/>
            <a:ext cx="6768848" cy="654021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981622"/>
            <a:ext cx="8492872" cy="53477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744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вершающий слайд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" y="837"/>
            <a:ext cx="9143595" cy="6857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9"/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3429417"/>
            <a:ext cx="6084589" cy="305999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100"/>
              </a:lnSpc>
              <a:spcBef>
                <a:spcPts val="0"/>
              </a:spcBef>
              <a:buNone/>
              <a:defRPr sz="4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Спасибо за внимание</a:t>
            </a:r>
          </a:p>
        </p:txBody>
      </p:sp>
      <p:grpSp>
        <p:nvGrpSpPr>
          <p:cNvPr id="2" name="Group 4"/>
          <p:cNvGrpSpPr/>
          <p:nvPr userDrawn="1"/>
        </p:nvGrpSpPr>
        <p:grpSpPr>
          <a:xfrm>
            <a:off x="7452320" y="548680"/>
            <a:ext cx="1224136" cy="864096"/>
            <a:chOff x="7452320" y="548680"/>
            <a:chExt cx="1224136" cy="864096"/>
          </a:xfrm>
        </p:grpSpPr>
        <p:sp>
          <p:nvSpPr>
            <p:cNvPr id="6" name="Rectangle 5"/>
            <p:cNvSpPr/>
            <p:nvPr userDrawn="1"/>
          </p:nvSpPr>
          <p:spPr>
            <a:xfrm>
              <a:off x="7452320" y="548680"/>
              <a:ext cx="1224136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Picture 2" descr="C:\Users\krasnovaa\Desktop\1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2644"/>
            <a:stretch/>
          </p:blipFill>
          <p:spPr bwMode="auto">
            <a:xfrm>
              <a:off x="7547341" y="664978"/>
              <a:ext cx="1034094" cy="6315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03291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нфо слайд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24" y="0"/>
            <a:ext cx="6768848" cy="9814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1318770"/>
            <a:ext cx="8492872" cy="501059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419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нфо слайд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24" y="0"/>
            <a:ext cx="6768848" cy="9814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1318770"/>
            <a:ext cx="4080600" cy="501059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4735515" y="1318770"/>
            <a:ext cx="4063863" cy="5010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596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rner-right-bottom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8514000" y="6613200"/>
            <a:ext cx="63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4" name="Picture 3" descr="corner-left-top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2" name="Picture 11" descr="ICL-red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rner-right-bottom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7" name="Picture 6" descr="corner-left-top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3" name="Picture 12" descr="ICL-red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xes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50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11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0" name="Picture 9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5" name="Picture 14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L-Building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75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AD9D6">
                  <a:alpha val="85000"/>
                </a:srgbClr>
              </a:gs>
              <a:gs pos="33000">
                <a:srgbClr val="FFFFFF">
                  <a:alpha val="0"/>
                </a:srgbClr>
              </a:gs>
              <a:gs pos="67000">
                <a:srgbClr val="FFFFFF">
                  <a:alpha val="0"/>
                </a:srgbClr>
              </a:gs>
              <a:gs pos="100000">
                <a:srgbClr val="DAD9D6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14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2" name="Picture 11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7" name="Picture 16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SC_002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75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AD9D6">
                  <a:alpha val="85000"/>
                </a:srgbClr>
              </a:gs>
              <a:gs pos="33000">
                <a:srgbClr val="FFFFFF">
                  <a:alpha val="0"/>
                </a:srgbClr>
              </a:gs>
              <a:gs pos="67000">
                <a:srgbClr val="FFFFFF">
                  <a:alpha val="0"/>
                </a:srgbClr>
              </a:gs>
              <a:gs pos="100000">
                <a:srgbClr val="DAD9D6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14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2" name="Picture 11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8" name="Picture 17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654248574_2111cb9bdc_o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75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AD9D6">
                  <a:alpha val="85000"/>
                </a:srgbClr>
              </a:gs>
              <a:gs pos="33000">
                <a:srgbClr val="FFFFFF">
                  <a:alpha val="0"/>
                </a:srgbClr>
              </a:gs>
              <a:gs pos="67000">
                <a:srgbClr val="FFFFFF">
                  <a:alpha val="0"/>
                </a:srgbClr>
              </a:gs>
              <a:gs pos="100000">
                <a:srgbClr val="DAD9D6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14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2" name="Picture 11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8" name="Picture 17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azprom-e36a0066_resiz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75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AD9D6">
                  <a:alpha val="85000"/>
                </a:srgbClr>
              </a:gs>
              <a:gs pos="33000">
                <a:srgbClr val="FFFFFF">
                  <a:alpha val="0"/>
                </a:srgbClr>
              </a:gs>
              <a:gs pos="67000">
                <a:srgbClr val="FFFFFF">
                  <a:alpha val="0"/>
                </a:srgbClr>
              </a:gs>
              <a:gs pos="100000">
                <a:srgbClr val="DAD9D6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14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2" name="Picture 11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9" name="Picture 18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age-07-of-10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75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AD9D6">
                  <a:alpha val="85000"/>
                </a:srgbClr>
              </a:gs>
              <a:gs pos="33000">
                <a:srgbClr val="FFFFFF">
                  <a:alpha val="0"/>
                </a:srgbClr>
              </a:gs>
              <a:gs pos="67000">
                <a:srgbClr val="FFFFFF">
                  <a:alpha val="0"/>
                </a:srgbClr>
              </a:gs>
              <a:gs pos="100000">
                <a:srgbClr val="DAD9D6">
                  <a:alpha val="85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14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2" name="Picture 11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9" name="Picture 18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Falcon_EMC_showroom_photos_012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40000"/>
                </a:srgbClr>
              </a:gs>
              <a:gs pos="75000">
                <a:srgbClr val="DAD9D6">
                  <a:alpha val="7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5000">
                <a:srgbClr val="DAD9D6">
                  <a:alpha val="90000"/>
                </a:srgbClr>
              </a:gs>
              <a:gs pos="33000">
                <a:srgbClr val="FFFFFF">
                  <a:alpha val="25000"/>
                </a:srgbClr>
              </a:gs>
              <a:gs pos="67000">
                <a:srgbClr val="FFFFFF">
                  <a:alpha val="25000"/>
                </a:srgbClr>
              </a:gs>
              <a:gs pos="85000">
                <a:srgbClr val="DAD9D6">
                  <a:alpha val="9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Picture 14" descr="corner-right-bottom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704000" y="5965200"/>
            <a:ext cx="1440000" cy="8908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00" y="180000"/>
            <a:ext cx="6534000" cy="1088760"/>
          </a:xfrm>
          <a:prstGeom prst="rect">
            <a:avLst/>
          </a:prstGeom>
        </p:spPr>
        <p:txBody>
          <a:bodyPr/>
          <a:lstStyle>
            <a:lvl1pPr algn="l">
              <a:lnSpc>
                <a:spcPts val="3200"/>
              </a:lnSpc>
              <a:defRPr sz="2800" b="1"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pic>
        <p:nvPicPr>
          <p:cNvPr id="6" name="Picture 5" descr="Fujitsu-RED-40mm.pn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704000" y="0"/>
            <a:ext cx="1440000" cy="89084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14000" y="6523200"/>
            <a:ext cx="61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D86288-FE63-4DCF-BC51-DD1879E8B011}" type="slidenum">
              <a:rPr lang="en-US" sz="1000" b="1" smtClean="0">
                <a:solidFill>
                  <a:prstClr val="white"/>
                </a:solidFill>
                <a:latin typeface="Arial Narrow"/>
              </a:rPr>
              <a:pPr algn="r"/>
              <a:t>‹#›</a:t>
            </a:fld>
            <a:endParaRPr lang="ru-RU" sz="1000" b="1" dirty="0">
              <a:solidFill>
                <a:prstClr val="white"/>
              </a:solidFill>
              <a:latin typeface="Arial Narrow"/>
            </a:endParaRPr>
          </a:p>
        </p:txBody>
      </p:sp>
      <p:pic>
        <p:nvPicPr>
          <p:cNvPr id="12" name="Picture 11" descr="corner-left-top.pn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0" y="0"/>
            <a:ext cx="1440000" cy="890847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0" y="0"/>
            <a:ext cx="9144000" cy="0"/>
          </a:xfrm>
          <a:prstGeom prst="line">
            <a:avLst/>
          </a:prstGeom>
          <a:ln w="50800">
            <a:gradFill flip="none" rotWithShape="1">
              <a:gsLst>
                <a:gs pos="0">
                  <a:srgbClr val="E42C2A"/>
                </a:gs>
                <a:gs pos="50000">
                  <a:srgbClr val="A30B1A"/>
                </a:gs>
                <a:gs pos="100000">
                  <a:srgbClr val="E42C2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198000" y="6523200"/>
            <a:ext cx="210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©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 2010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, ОАО «</a:t>
            </a:r>
            <a:r>
              <a:rPr lang="en-US" sz="1000" b="1" dirty="0" smtClean="0">
                <a:solidFill>
                  <a:srgbClr val="3C3C35"/>
                </a:solidFill>
                <a:latin typeface="Arial Narrow" pitchFamily="34" charset="0"/>
              </a:rPr>
              <a:t>ICL-</a:t>
            </a:r>
            <a:r>
              <a:rPr lang="ru-RU" sz="1000" b="1" dirty="0" smtClean="0">
                <a:solidFill>
                  <a:srgbClr val="3C3C35"/>
                </a:solidFill>
                <a:latin typeface="Arial Narrow" pitchFamily="34" charset="0"/>
              </a:rPr>
              <a:t>КПО ВС»</a:t>
            </a:r>
            <a:endParaRPr lang="ru-RU" sz="1000" b="1" dirty="0">
              <a:solidFill>
                <a:srgbClr val="3C3C35"/>
              </a:solidFill>
              <a:latin typeface="Arial Narrow" pitchFamily="34" charset="0"/>
            </a:endParaRPr>
          </a:p>
        </p:txBody>
      </p:sp>
      <p:pic>
        <p:nvPicPr>
          <p:cNvPr id="19" name="Picture 18" descr="ICL-red.pn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264000" y="0"/>
            <a:ext cx="1439999" cy="8908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DAD984F-C37D-4DAC-9F5F-19E5447E746D}" type="datetimeFigureOut">
              <a:rPr lang="ru-RU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05.04.2016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59B0573-4CD2-458D-9124-E2B81A08F123}" type="slidenum">
              <a:rPr lang="ru-RU">
                <a:solidFill>
                  <a:srgbClr val="000000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456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" y="-1"/>
            <a:ext cx="9141016" cy="3906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5"/>
          <p:cNvSpPr>
            <a:spLocks noGrp="1"/>
          </p:cNvSpPr>
          <p:nvPr>
            <p:ph type="body" sz="quarter" idx="11"/>
          </p:nvPr>
        </p:nvSpPr>
        <p:spPr>
          <a:xfrm>
            <a:off x="539551" y="4077072"/>
            <a:ext cx="5472641" cy="15122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5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1" y="1628760"/>
            <a:ext cx="5616625" cy="208827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4100"/>
              </a:lnSpc>
              <a:spcBef>
                <a:spcPts val="0"/>
              </a:spcBef>
              <a:buNone/>
              <a:defRPr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374648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981622"/>
            <a:ext cx="8492872" cy="53477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2117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981622"/>
            <a:ext cx="4080600" cy="53477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4735515" y="981622"/>
            <a:ext cx="4063863" cy="53477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924420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2"/>
          </p:nvPr>
        </p:nvSpPr>
        <p:spPr>
          <a:xfrm>
            <a:off x="327600" y="982504"/>
            <a:ext cx="8488800" cy="53462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5572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/>
          </p:nvPr>
        </p:nvSpPr>
        <p:spPr>
          <a:xfrm>
            <a:off x="327602" y="986336"/>
            <a:ext cx="2610863" cy="531127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3"/>
          </p:nvPr>
        </p:nvSpPr>
        <p:spPr>
          <a:xfrm>
            <a:off x="3266402" y="986336"/>
            <a:ext cx="2610863" cy="53112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9" name="Рисунок 18"/>
          <p:cNvSpPr>
            <a:spLocks noGrp="1"/>
          </p:cNvSpPr>
          <p:nvPr>
            <p:ph type="pic" sz="quarter" idx="14"/>
          </p:nvPr>
        </p:nvSpPr>
        <p:spPr>
          <a:xfrm>
            <a:off x="6205200" y="976578"/>
            <a:ext cx="2611200" cy="1663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Рисунок 18"/>
          <p:cNvSpPr>
            <a:spLocks noGrp="1"/>
          </p:cNvSpPr>
          <p:nvPr>
            <p:ph type="pic" sz="quarter" idx="15"/>
          </p:nvPr>
        </p:nvSpPr>
        <p:spPr>
          <a:xfrm>
            <a:off x="6205200" y="2819496"/>
            <a:ext cx="2611200" cy="1663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1" name="Рисунок 18"/>
          <p:cNvSpPr>
            <a:spLocks noGrp="1"/>
          </p:cNvSpPr>
          <p:nvPr>
            <p:ph type="pic" sz="quarter" idx="16"/>
          </p:nvPr>
        </p:nvSpPr>
        <p:spPr>
          <a:xfrm>
            <a:off x="6205200" y="4653149"/>
            <a:ext cx="2611200" cy="1663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37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327027" y="4824413"/>
            <a:ext cx="4081463" cy="1484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7"/>
          </p:nvPr>
        </p:nvSpPr>
        <p:spPr>
          <a:xfrm>
            <a:off x="4735925" y="4821060"/>
            <a:ext cx="4081463" cy="1484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quarter" idx="18"/>
          </p:nvPr>
        </p:nvSpPr>
        <p:spPr>
          <a:xfrm>
            <a:off x="327600" y="981621"/>
            <a:ext cx="8489046" cy="35013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9544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981622"/>
            <a:ext cx="4080600" cy="53477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4721964" y="981622"/>
            <a:ext cx="4080600" cy="53477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800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981622"/>
            <a:ext cx="4080600" cy="534774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13"/>
          </p:nvPr>
        </p:nvSpPr>
        <p:spPr>
          <a:xfrm>
            <a:off x="4735800" y="981622"/>
            <a:ext cx="4080600" cy="25101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4"/>
          </p:nvPr>
        </p:nvSpPr>
        <p:spPr>
          <a:xfrm>
            <a:off x="4735801" y="3819347"/>
            <a:ext cx="4080600" cy="2510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66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10"/>
          <p:cNvSpPr>
            <a:spLocks noGrp="1"/>
          </p:cNvSpPr>
          <p:nvPr>
            <p:ph type="body" sz="quarter" idx="13"/>
          </p:nvPr>
        </p:nvSpPr>
        <p:spPr>
          <a:xfrm>
            <a:off x="327602" y="1625613"/>
            <a:ext cx="5549663" cy="46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327025" y="969965"/>
            <a:ext cx="5549900" cy="442811"/>
          </a:xfrm>
        </p:spPr>
        <p:txBody>
          <a:bodyPr/>
          <a:lstStyle>
            <a:lvl1pPr marL="0" indent="0">
              <a:buNone/>
              <a:defRPr sz="25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15"/>
          </p:nvPr>
        </p:nvSpPr>
        <p:spPr>
          <a:xfrm>
            <a:off x="6204865" y="969963"/>
            <a:ext cx="2611537" cy="53276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0184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фо слайд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10"/>
          <p:cNvSpPr>
            <a:spLocks noGrp="1"/>
          </p:cNvSpPr>
          <p:nvPr>
            <p:ph type="body" sz="quarter" idx="13"/>
          </p:nvPr>
        </p:nvSpPr>
        <p:spPr>
          <a:xfrm>
            <a:off x="3248585" y="1625613"/>
            <a:ext cx="5549663" cy="4672001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27027" y="1625613"/>
            <a:ext cx="2593975" cy="467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327024" y="969965"/>
            <a:ext cx="8471223" cy="442811"/>
          </a:xfrm>
        </p:spPr>
        <p:txBody>
          <a:bodyPr/>
          <a:lstStyle>
            <a:lvl1pPr marL="0" indent="0">
              <a:buNone/>
              <a:defRPr sz="25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="" xmlns:p14="http://schemas.microsoft.com/office/powerpoint/2010/main" val="259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" y="765175"/>
            <a:ext cx="4432300" cy="578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765175"/>
            <a:ext cx="4432300" cy="578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нфо слайд2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/>
          </p:nvPr>
        </p:nvSpPr>
        <p:spPr>
          <a:xfrm>
            <a:off x="327600" y="1318770"/>
            <a:ext cx="4080600" cy="501059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4735515" y="1318770"/>
            <a:ext cx="4063863" cy="50105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941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Мои документы\#Мои документы#\#Собственно документы#\JOB\Presentations_ICL\Исходники\header.red.pn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-20538"/>
            <a:ext cx="9144000" cy="857250"/>
          </a:xfrm>
          <a:prstGeom prst="rect">
            <a:avLst/>
          </a:prstGeom>
          <a:noFill/>
        </p:spPr>
      </p:pic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150" y="765175"/>
            <a:ext cx="9017000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 smtClean="0"/>
              <a:t>Headline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Headline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1st subhead 1st subhead 1st subhead 1st subhead 1st subhead 1st subhead 1st subhead 1st subhead 1st subhead 1st subhead </a:t>
            </a:r>
          </a:p>
          <a:p>
            <a:pPr lvl="2"/>
            <a:r>
              <a:rPr lang="en-US" altLang="ja-JP" dirty="0" smtClean="0"/>
              <a:t>2nd subhead 2nd subhead 2nd subhead 2nd subhead 2nd subhead 2nd subhead 2nd subhead 2nd subhead 2nd subhead 2nd subhead </a:t>
            </a:r>
          </a:p>
          <a:p>
            <a:pPr lvl="3"/>
            <a:r>
              <a:rPr lang="en-US" altLang="ja-JP" dirty="0" smtClean="0"/>
              <a:t>Text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Text</a:t>
            </a:r>
            <a:r>
              <a:rPr lang="en-US" altLang="ja-JP" dirty="0" smtClean="0"/>
              <a:t> </a:t>
            </a:r>
          </a:p>
        </p:txBody>
      </p:sp>
      <p:sp>
        <p:nvSpPr>
          <p:cNvPr id="389175" name="Rectangle 55"/>
          <p:cNvSpPr>
            <a:spLocks noChangeArrowheads="1"/>
          </p:cNvSpPr>
          <p:nvPr/>
        </p:nvSpPr>
        <p:spPr bwMode="gray">
          <a:xfrm>
            <a:off x="0" y="6627813"/>
            <a:ext cx="9144000" cy="2413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99CCBE"/>
              </a:buClr>
              <a:buFont typeface="Wingdings" pitchFamily="2" charset="2"/>
              <a:buNone/>
              <a:defRPr/>
            </a:pPr>
            <a:endParaRPr lang="en-GB" altLang="ja-JP" sz="1600">
              <a:latin typeface="MS UI Gothic"/>
            </a:endParaRPr>
          </a:p>
        </p:txBody>
      </p:sp>
      <p:sp>
        <p:nvSpPr>
          <p:cNvPr id="389177" name="Line 57"/>
          <p:cNvSpPr>
            <a:spLocks noChangeShapeType="1"/>
          </p:cNvSpPr>
          <p:nvPr/>
        </p:nvSpPr>
        <p:spPr bwMode="gray">
          <a:xfrm>
            <a:off x="0" y="6627813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99CCBE"/>
              </a:buClr>
              <a:buFont typeface="Wingdings" pitchFamily="2" charset="2"/>
              <a:buNone/>
              <a:defRPr/>
            </a:pPr>
            <a:endParaRPr lang="de-DE">
              <a:ea typeface="+mn-ea"/>
              <a:cs typeface="+mn-cs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0" y="6643688"/>
            <a:ext cx="1331640" cy="215444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/>
                </a:solidFill>
                <a:cs typeface="Arial" charset="0"/>
              </a:rPr>
              <a:t>©</a:t>
            </a:r>
            <a:r>
              <a:rPr lang="ru-RU" sz="8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</a:rPr>
              <a:t>ICL-KME CS  </a:t>
            </a:r>
            <a:r>
              <a:rPr lang="ru-RU" sz="800" dirty="0" smtClean="0">
                <a:solidFill>
                  <a:schemeClr val="bg1"/>
                </a:solidFill>
                <a:cs typeface="Arial" charset="0"/>
              </a:rPr>
              <a:t>20</a:t>
            </a:r>
            <a:r>
              <a:rPr lang="en-US" sz="800" dirty="0" smtClean="0">
                <a:solidFill>
                  <a:schemeClr val="bg1"/>
                </a:solidFill>
                <a:cs typeface="Arial" charset="0"/>
              </a:rPr>
              <a:t>16</a:t>
            </a:r>
          </a:p>
        </p:txBody>
      </p:sp>
      <p:pic>
        <p:nvPicPr>
          <p:cNvPr id="21506" name="Picture 2" descr="C:\Мои документы\#Мои документы#\#Собственно документы#\JOB\Presentations_ICL\лого icl английский.gif"/>
          <p:cNvPicPr>
            <a:picLocks noChangeAspect="1" noChangeArrowheads="1"/>
          </p:cNvPicPr>
          <p:nvPr userDrawn="1"/>
        </p:nvPicPr>
        <p:blipFill>
          <a:blip r:embed="rId22" cstate="print"/>
          <a:srcRect b="23968"/>
          <a:stretch>
            <a:fillRect/>
          </a:stretch>
        </p:blipFill>
        <p:spPr bwMode="auto">
          <a:xfrm>
            <a:off x="8028384" y="188640"/>
            <a:ext cx="709803" cy="40085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84" r:id="rId12"/>
    <p:sldLayoutId id="2147483690" r:id="rId13"/>
    <p:sldLayoutId id="2147483691" r:id="rId14"/>
    <p:sldLayoutId id="2147483692" r:id="rId15"/>
    <p:sldLayoutId id="2147483696" r:id="rId16"/>
    <p:sldLayoutId id="2147483700" r:id="rId17"/>
    <p:sldLayoutId id="2147483701" r:id="rId18"/>
    <p:sldLayoutId id="2147483715" r:id="rId1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2pPr>
      <a:lvl3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3pPr>
      <a:lvl4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4pPr>
      <a:lvl5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5pPr>
      <a:lvl6pPr marL="4572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6pPr>
      <a:lvl7pPr marL="9144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7pPr>
      <a:lvl8pPr marL="13716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8pPr>
      <a:lvl9pPr marL="18288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9pPr>
    </p:titleStyle>
    <p:bodyStyle>
      <a:lvl1pPr marL="342900" indent="-342900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chemeClr val="accent2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54000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rgbClr val="737373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827088" indent="-174625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chemeClr val="tx1"/>
        </a:buClr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52400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rgbClr val="737373"/>
        </a:buClr>
        <a:buChar char="•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DAD9D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Мои документы\#Мои документы#\#Собственно документы#\JOB\Presentations_ICL\Исходники\header.red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538"/>
            <a:ext cx="9144000" cy="857250"/>
          </a:xfrm>
          <a:prstGeom prst="rect">
            <a:avLst/>
          </a:prstGeom>
          <a:noFill/>
        </p:spPr>
      </p:pic>
      <p:sp>
        <p:nvSpPr>
          <p:cNvPr id="389175" name="Rectangle 55"/>
          <p:cNvSpPr>
            <a:spLocks noChangeArrowheads="1"/>
          </p:cNvSpPr>
          <p:nvPr/>
        </p:nvSpPr>
        <p:spPr bwMode="gray">
          <a:xfrm>
            <a:off x="0" y="6627813"/>
            <a:ext cx="9144000" cy="2413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99CCBE"/>
              </a:buClr>
              <a:buFont typeface="Wingdings" pitchFamily="2" charset="2"/>
              <a:buNone/>
              <a:defRPr/>
            </a:pPr>
            <a:endParaRPr lang="en-GB" altLang="ja-JP" sz="1600">
              <a:solidFill>
                <a:srgbClr val="000000"/>
              </a:solidFill>
              <a:latin typeface="MS UI Gothic"/>
            </a:endParaRPr>
          </a:p>
        </p:txBody>
      </p:sp>
      <p:sp>
        <p:nvSpPr>
          <p:cNvPr id="389177" name="Line 57"/>
          <p:cNvSpPr>
            <a:spLocks noChangeShapeType="1"/>
          </p:cNvSpPr>
          <p:nvPr/>
        </p:nvSpPr>
        <p:spPr bwMode="gray">
          <a:xfrm>
            <a:off x="0" y="6627813"/>
            <a:ext cx="9144000" cy="0"/>
          </a:xfrm>
          <a:prstGeom prst="line">
            <a:avLst/>
          </a:prstGeom>
          <a:noFill/>
          <a:ln w="6350">
            <a:solidFill>
              <a:srgbClr val="4D4D4D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buClr>
                <a:srgbClr val="99CCBE"/>
              </a:buClr>
              <a:buFont typeface="Wingdings" pitchFamily="2" charset="2"/>
              <a:buNone/>
              <a:defRPr/>
            </a:pPr>
            <a:endParaRPr lang="de-D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0" y="6643688"/>
            <a:ext cx="1619672" cy="215444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ru-RU" sz="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2014 ОАО «</a:t>
            </a:r>
            <a:r>
              <a:rPr lang="en-US" sz="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ICL-</a:t>
            </a:r>
            <a:r>
              <a:rPr lang="ru-RU" sz="800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КПО ВС»</a:t>
            </a:r>
          </a:p>
        </p:txBody>
      </p:sp>
      <p:pic>
        <p:nvPicPr>
          <p:cNvPr id="3" name="Picture 4" descr="C:\Мои документы\#Мои документы#\#Собственно документы#\JOB\Presentations_ICL\Исходники\logo.ru.white.png"/>
          <p:cNvPicPr>
            <a:picLocks noChangeAspect="1" noChangeArrowheads="1"/>
          </p:cNvPicPr>
          <p:nvPr userDrawn="1"/>
        </p:nvPicPr>
        <p:blipFill>
          <a:blip r:embed="rId4" cstate="print"/>
          <a:srcRect b="23622"/>
          <a:stretch>
            <a:fillRect/>
          </a:stretch>
        </p:blipFill>
        <p:spPr bwMode="auto">
          <a:xfrm>
            <a:off x="8244408" y="188640"/>
            <a:ext cx="609600" cy="34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425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2pPr>
      <a:lvl3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3pPr>
      <a:lvl4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4pPr>
      <a:lvl5pPr algn="l" rtl="0" eaLnBrk="0" fontAlgn="ctr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5pPr>
      <a:lvl6pPr marL="4572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6pPr>
      <a:lvl7pPr marL="9144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7pPr>
      <a:lvl8pPr marL="13716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8pPr>
      <a:lvl9pPr marL="1828800" algn="l" rtl="0" fontAlgn="ctr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Arial" charset="0"/>
          <a:ea typeface="MS UI Gothic"/>
          <a:cs typeface="MS UI Gothic"/>
        </a:defRPr>
      </a:lvl9pPr>
    </p:titleStyle>
    <p:bodyStyle>
      <a:lvl1pPr marL="342900" indent="-342900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chemeClr val="accent2"/>
        </a:buClr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54000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rgbClr val="737373"/>
        </a:buClr>
        <a:buSzPct val="8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827088" indent="-174625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chemeClr val="tx1"/>
        </a:buClr>
        <a:buChar char="•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52400" algn="l" rtl="0" eaLnBrk="0" fontAlgn="ctr" hangingPunct="0">
        <a:lnSpc>
          <a:spcPct val="95000"/>
        </a:lnSpc>
        <a:spcBef>
          <a:spcPct val="20000"/>
        </a:spcBef>
        <a:spcAft>
          <a:spcPct val="10000"/>
        </a:spcAft>
        <a:buClr>
          <a:srgbClr val="737373"/>
        </a:buClr>
        <a:buChar char="•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defRPr kumimoji="1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27_06_14_icl_фирстиль-2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656366"/>
            <a:ext cx="9144001" cy="219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ICL_SERVICES_Presentation-07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540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24" y="-1"/>
            <a:ext cx="6768848" cy="654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1436" y="981620"/>
            <a:ext cx="8461128" cy="5347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Текст 15"/>
          <p:cNvSpPr txBox="1">
            <a:spLocks/>
          </p:cNvSpPr>
          <p:nvPr/>
        </p:nvSpPr>
        <p:spPr>
          <a:xfrm>
            <a:off x="827584" y="6656366"/>
            <a:ext cx="2304256" cy="219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FontTx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FontTx/>
              <a:buBlip>
                <a:blip r:embed="rId1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CC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CC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CC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prstClr val="white"/>
                </a:solidFill>
              </a:rPr>
              <a:t>Internal use only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Текст 15"/>
          <p:cNvSpPr txBox="1">
            <a:spLocks/>
          </p:cNvSpPr>
          <p:nvPr/>
        </p:nvSpPr>
        <p:spPr>
          <a:xfrm>
            <a:off x="5940152" y="6656366"/>
            <a:ext cx="2952328" cy="21936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FontTx/>
              <a:buNone/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FontTx/>
              <a:buBlip>
                <a:blip r:embed="rId1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CC0000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CC0000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200"/>
              </a:spcAft>
              <a:buClr>
                <a:srgbClr val="CC0000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prstClr val="white"/>
                </a:solidFill>
              </a:rPr>
              <a:t>© GDC Services 2016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251424" y="6654811"/>
            <a:ext cx="2133600" cy="2305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b="1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CEC6A09-5378-4443-B254-7019E692EFAD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79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ru-RU" sz="2500" b="1" kern="1200" baseline="0" dirty="0">
          <a:solidFill>
            <a:schemeClr val="bg1"/>
          </a:solidFill>
          <a:latin typeface="+mj-lt"/>
          <a:ea typeface="Roboto Cn" pitchFamily="2" charset="0"/>
          <a:cs typeface="+mj-cs"/>
        </a:defRPr>
      </a:lvl1pPr>
    </p:titleStyle>
    <p:bodyStyle>
      <a:lvl1pPr marL="0" indent="-2520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FontTx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Clr>
          <a:srgbClr val="CC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Clr>
          <a:srgbClr val="CC00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300"/>
        </a:spcBef>
        <a:spcAft>
          <a:spcPts val="200"/>
        </a:spcAft>
        <a:buClr>
          <a:srgbClr val="CC0000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8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1.jpeg"/><Relationship Id="rId5" Type="http://schemas.openxmlformats.org/officeDocument/2006/relationships/diagramData" Target="../diagrams/data2.xml"/><Relationship Id="rId10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9" Type="http://schemas.openxmlformats.org/officeDocument/2006/relationships/diagramLayout" Target="../diagrams/layout10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34" Type="http://schemas.openxmlformats.org/officeDocument/2006/relationships/diagramLayout" Target="../diagrams/layout9.xml"/><Relationship Id="rId42" Type="http://schemas.microsoft.com/office/2007/relationships/diagramDrawing" Target="../diagrams/drawing10.xml"/><Relationship Id="rId47" Type="http://schemas.microsoft.com/office/2007/relationships/diagramDrawing" Target="../diagrams/drawing11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33" Type="http://schemas.openxmlformats.org/officeDocument/2006/relationships/diagramData" Target="../diagrams/data9.xml"/><Relationship Id="rId38" Type="http://schemas.openxmlformats.org/officeDocument/2006/relationships/diagramData" Target="../diagrams/data10.xml"/><Relationship Id="rId46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29" Type="http://schemas.openxmlformats.org/officeDocument/2006/relationships/diagramLayout" Target="../diagrams/layout8.xml"/><Relationship Id="rId41" Type="http://schemas.openxmlformats.org/officeDocument/2006/relationships/diagramColors" Target="../diagrams/colors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32" Type="http://schemas.microsoft.com/office/2007/relationships/diagramDrawing" Target="../diagrams/drawing8.xml"/><Relationship Id="rId37" Type="http://schemas.microsoft.com/office/2007/relationships/diagramDrawing" Target="../diagrams/drawing9.xml"/><Relationship Id="rId40" Type="http://schemas.openxmlformats.org/officeDocument/2006/relationships/diagramQuickStyle" Target="../diagrams/quickStyle10.xml"/><Relationship Id="rId45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28" Type="http://schemas.openxmlformats.org/officeDocument/2006/relationships/diagramData" Target="../diagrams/data8.xml"/><Relationship Id="rId36" Type="http://schemas.openxmlformats.org/officeDocument/2006/relationships/diagramColors" Target="../diagrams/colors9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31" Type="http://schemas.openxmlformats.org/officeDocument/2006/relationships/diagramColors" Target="../diagrams/colors8.xml"/><Relationship Id="rId44" Type="http://schemas.openxmlformats.org/officeDocument/2006/relationships/diagramLayout" Target="../diagrams/layout11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Relationship Id="rId30" Type="http://schemas.openxmlformats.org/officeDocument/2006/relationships/diagramQuickStyle" Target="../diagrams/quickStyle8.xml"/><Relationship Id="rId35" Type="http://schemas.openxmlformats.org/officeDocument/2006/relationships/diagramQuickStyle" Target="../diagrams/quickStyle9.xml"/><Relationship Id="rId43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88.png"/><Relationship Id="rId3" Type="http://schemas.openxmlformats.org/officeDocument/2006/relationships/image" Target="../media/image83.gif"/><Relationship Id="rId7" Type="http://schemas.openxmlformats.org/officeDocument/2006/relationships/diagramData" Target="../diagrams/data12.xml"/><Relationship Id="rId12" Type="http://schemas.openxmlformats.org/officeDocument/2006/relationships/image" Target="../media/image8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6.jpeg"/><Relationship Id="rId11" Type="http://schemas.microsoft.com/office/2007/relationships/diagramDrawing" Target="../diagrams/drawing12.xml"/><Relationship Id="rId5" Type="http://schemas.openxmlformats.org/officeDocument/2006/relationships/image" Target="../media/image85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84.png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13" Type="http://schemas.openxmlformats.org/officeDocument/2006/relationships/image" Target="../media/image95.jpeg"/><Relationship Id="rId18" Type="http://schemas.openxmlformats.org/officeDocument/2006/relationships/image" Target="../media/image100.png"/><Relationship Id="rId26" Type="http://schemas.openxmlformats.org/officeDocument/2006/relationships/image" Target="../media/image108.jpeg"/><Relationship Id="rId3" Type="http://schemas.openxmlformats.org/officeDocument/2006/relationships/diagramData" Target="../diagrams/data13.xml"/><Relationship Id="rId21" Type="http://schemas.openxmlformats.org/officeDocument/2006/relationships/image" Target="../media/image103.png"/><Relationship Id="rId34" Type="http://schemas.openxmlformats.org/officeDocument/2006/relationships/image" Target="../media/image116.png"/><Relationship Id="rId7" Type="http://schemas.microsoft.com/office/2007/relationships/diagramDrawing" Target="../diagrams/drawing13.xml"/><Relationship Id="rId12" Type="http://schemas.openxmlformats.org/officeDocument/2006/relationships/image" Target="../media/image94.png"/><Relationship Id="rId17" Type="http://schemas.openxmlformats.org/officeDocument/2006/relationships/image" Target="../media/image99.jpeg"/><Relationship Id="rId25" Type="http://schemas.openxmlformats.org/officeDocument/2006/relationships/image" Target="../media/image107.jpeg"/><Relationship Id="rId33" Type="http://schemas.openxmlformats.org/officeDocument/2006/relationships/image" Target="../media/image11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29" Type="http://schemas.openxmlformats.org/officeDocument/2006/relationships/image" Target="../media/image111.gif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11" Type="http://schemas.openxmlformats.org/officeDocument/2006/relationships/image" Target="../media/image93.jpeg"/><Relationship Id="rId24" Type="http://schemas.openxmlformats.org/officeDocument/2006/relationships/image" Target="../media/image106.png"/><Relationship Id="rId32" Type="http://schemas.openxmlformats.org/officeDocument/2006/relationships/image" Target="../media/image114.png"/><Relationship Id="rId5" Type="http://schemas.openxmlformats.org/officeDocument/2006/relationships/diagramQuickStyle" Target="../diagrams/quickStyle13.xml"/><Relationship Id="rId15" Type="http://schemas.openxmlformats.org/officeDocument/2006/relationships/image" Target="../media/image97.jpeg"/><Relationship Id="rId23" Type="http://schemas.openxmlformats.org/officeDocument/2006/relationships/image" Target="../media/image105.png"/><Relationship Id="rId28" Type="http://schemas.openxmlformats.org/officeDocument/2006/relationships/image" Target="../media/image110.jpeg"/><Relationship Id="rId10" Type="http://schemas.openxmlformats.org/officeDocument/2006/relationships/image" Target="../media/image92.jpeg"/><Relationship Id="rId19" Type="http://schemas.openxmlformats.org/officeDocument/2006/relationships/image" Target="../media/image101.jpeg"/><Relationship Id="rId31" Type="http://schemas.openxmlformats.org/officeDocument/2006/relationships/image" Target="../media/image113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91.jpeg"/><Relationship Id="rId14" Type="http://schemas.openxmlformats.org/officeDocument/2006/relationships/image" Target="../media/image96.gif"/><Relationship Id="rId22" Type="http://schemas.openxmlformats.org/officeDocument/2006/relationships/image" Target="../media/image104.jpeg"/><Relationship Id="rId27" Type="http://schemas.openxmlformats.org/officeDocument/2006/relationships/image" Target="../media/image109.jpeg"/><Relationship Id="rId30" Type="http://schemas.openxmlformats.org/officeDocument/2006/relationships/image" Target="../media/image1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27.jpe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Relationship Id="rId9" Type="http://schemas.openxmlformats.org/officeDocument/2006/relationships/image" Target="../media/image12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jpe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Relationship Id="rId14" Type="http://schemas.openxmlformats.org/officeDocument/2006/relationships/image" Target="../media/image1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13" Type="http://schemas.openxmlformats.org/officeDocument/2006/relationships/image" Target="../media/image145.jpe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9.png"/><Relationship Id="rId11" Type="http://schemas.openxmlformats.org/officeDocument/2006/relationships/image" Target="../media/image56.png"/><Relationship Id="rId5" Type="http://schemas.openxmlformats.org/officeDocument/2006/relationships/image" Target="../media/image138.png"/><Relationship Id="rId15" Type="http://schemas.openxmlformats.org/officeDocument/2006/relationships/image" Target="../media/image147.jpeg"/><Relationship Id="rId10" Type="http://schemas.openxmlformats.org/officeDocument/2006/relationships/image" Target="../media/image143.png"/><Relationship Id="rId4" Type="http://schemas.openxmlformats.org/officeDocument/2006/relationships/image" Target="../media/image137.png"/><Relationship Id="rId9" Type="http://schemas.openxmlformats.org/officeDocument/2006/relationships/image" Target="../media/image142.png"/><Relationship Id="rId14" Type="http://schemas.openxmlformats.org/officeDocument/2006/relationships/image" Target="../media/image14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2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ru/imgres?imgurl=http://www.adaco.ro/photos/1158319302fujitsu_logo.jpg&amp;imgrefurl=http://www.adaco.ro/photos/&amp;h=627&amp;w=1254&amp;sz=45&amp;tbnid=h1vuAehOAqOCtM::&amp;tbnh=75&amp;tbnw=150&amp;prev=/images?q=fujitsu+logo&amp;hl=ru&amp;usg=__DmdAgMZjTZa8-CcmjLgv-m1SZNo=&amp;ei=TGcBSs7zLYqPsAaxouXyDg&amp;sa=X&amp;oi=image_result&amp;resnum=1&amp;ct=image" TargetMode="External"/><Relationship Id="rId5" Type="http://schemas.microsoft.com/office/2007/relationships/hdphoto" Target="../media/hdphoto2.wdp"/><Relationship Id="rId4" Type="http://schemas.openxmlformats.org/officeDocument/2006/relationships/image" Target="../media/image1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tella.com/index.html" TargetMode="External"/><Relationship Id="rId13" Type="http://schemas.openxmlformats.org/officeDocument/2006/relationships/image" Target="../media/image160.jpeg"/><Relationship Id="rId3" Type="http://schemas.openxmlformats.org/officeDocument/2006/relationships/image" Target="../media/image153.png"/><Relationship Id="rId7" Type="http://schemas.openxmlformats.org/officeDocument/2006/relationships/image" Target="../media/image152.jpeg"/><Relationship Id="rId12" Type="http://schemas.openxmlformats.org/officeDocument/2006/relationships/image" Target="../media/image1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ru/imgres?imgurl=http://www.adaco.ro/photos/1158319302fujitsu_logo.jpg&amp;imgrefurl=http://www.adaco.ro/photos/&amp;h=627&amp;w=1254&amp;sz=45&amp;tbnid=h1vuAehOAqOCtM::&amp;tbnh=75&amp;tbnw=150&amp;prev=/images?q=fujitsu+logo&amp;hl=ru&amp;usg=__DmdAgMZjTZa8-CcmjLgv-m1SZNo=&amp;ei=TGcBSs7zLYqPsAaxouXyDg&amp;sa=X&amp;oi=image_result&amp;resnum=1&amp;ct=image" TargetMode="External"/><Relationship Id="rId11" Type="http://schemas.openxmlformats.org/officeDocument/2006/relationships/image" Target="../media/image158.png"/><Relationship Id="rId5" Type="http://schemas.openxmlformats.org/officeDocument/2006/relationships/image" Target="../media/image155.png"/><Relationship Id="rId10" Type="http://schemas.openxmlformats.org/officeDocument/2006/relationships/image" Target="../media/image157.png"/><Relationship Id="rId4" Type="http://schemas.openxmlformats.org/officeDocument/2006/relationships/image" Target="../media/image154.png"/><Relationship Id="rId9" Type="http://schemas.openxmlformats.org/officeDocument/2006/relationships/image" Target="../media/image156.png"/><Relationship Id="rId1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hyperlink" Target="http://itella.com/index.html" TargetMode="External"/><Relationship Id="rId18" Type="http://schemas.openxmlformats.org/officeDocument/2006/relationships/image" Target="../media/image173.jpeg"/><Relationship Id="rId26" Type="http://schemas.openxmlformats.org/officeDocument/2006/relationships/image" Target="../media/image181.jpeg"/><Relationship Id="rId3" Type="http://schemas.openxmlformats.org/officeDocument/2006/relationships/image" Target="../media/image161.png"/><Relationship Id="rId21" Type="http://schemas.openxmlformats.org/officeDocument/2006/relationships/image" Target="../media/image176.jpeg"/><Relationship Id="rId7" Type="http://schemas.openxmlformats.org/officeDocument/2006/relationships/image" Target="../media/image165.jpeg"/><Relationship Id="rId12" Type="http://schemas.openxmlformats.org/officeDocument/2006/relationships/image" Target="../media/image169.png"/><Relationship Id="rId17" Type="http://schemas.openxmlformats.org/officeDocument/2006/relationships/image" Target="../media/image172.png"/><Relationship Id="rId25" Type="http://schemas.openxmlformats.org/officeDocument/2006/relationships/image" Target="../media/image180.emf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71.png"/><Relationship Id="rId20" Type="http://schemas.openxmlformats.org/officeDocument/2006/relationships/image" Target="../media/image17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4.png"/><Relationship Id="rId11" Type="http://schemas.openxmlformats.org/officeDocument/2006/relationships/image" Target="../media/image168.png"/><Relationship Id="rId24" Type="http://schemas.openxmlformats.org/officeDocument/2006/relationships/image" Target="../media/image179.png"/><Relationship Id="rId5" Type="http://schemas.openxmlformats.org/officeDocument/2006/relationships/image" Target="../media/image163.png"/><Relationship Id="rId15" Type="http://schemas.openxmlformats.org/officeDocument/2006/relationships/image" Target="../media/image170.jpeg"/><Relationship Id="rId23" Type="http://schemas.openxmlformats.org/officeDocument/2006/relationships/image" Target="../media/image178.png"/><Relationship Id="rId10" Type="http://schemas.openxmlformats.org/officeDocument/2006/relationships/hyperlink" Target="http://www.radioshack.com/home/index.jsp" TargetMode="External"/><Relationship Id="rId19" Type="http://schemas.openxmlformats.org/officeDocument/2006/relationships/image" Target="../media/image174.jpeg"/><Relationship Id="rId4" Type="http://schemas.openxmlformats.org/officeDocument/2006/relationships/image" Target="../media/image162.png"/><Relationship Id="rId9" Type="http://schemas.openxmlformats.org/officeDocument/2006/relationships/image" Target="../media/image167.png"/><Relationship Id="rId14" Type="http://schemas.openxmlformats.org/officeDocument/2006/relationships/image" Target="../media/image156.png"/><Relationship Id="rId22" Type="http://schemas.openxmlformats.org/officeDocument/2006/relationships/image" Target="../media/image17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jpeg"/><Relationship Id="rId13" Type="http://schemas.openxmlformats.org/officeDocument/2006/relationships/image" Target="../media/image192.png"/><Relationship Id="rId3" Type="http://schemas.openxmlformats.org/officeDocument/2006/relationships/image" Target="../media/image182.png"/><Relationship Id="rId7" Type="http://schemas.openxmlformats.org/officeDocument/2006/relationships/image" Target="../media/image186.gif"/><Relationship Id="rId12" Type="http://schemas.openxmlformats.org/officeDocument/2006/relationships/image" Target="../media/image19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9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5.jpeg"/><Relationship Id="rId11" Type="http://schemas.openxmlformats.org/officeDocument/2006/relationships/image" Target="../media/image190.png"/><Relationship Id="rId5" Type="http://schemas.openxmlformats.org/officeDocument/2006/relationships/image" Target="../media/image184.png"/><Relationship Id="rId15" Type="http://schemas.openxmlformats.org/officeDocument/2006/relationships/image" Target="../media/image194.png"/><Relationship Id="rId10" Type="http://schemas.openxmlformats.org/officeDocument/2006/relationships/image" Target="../media/image189.gif"/><Relationship Id="rId4" Type="http://schemas.openxmlformats.org/officeDocument/2006/relationships/image" Target="../media/image183.gif"/><Relationship Id="rId9" Type="http://schemas.openxmlformats.org/officeDocument/2006/relationships/image" Target="../media/image188.jpeg"/><Relationship Id="rId14" Type="http://schemas.openxmlformats.org/officeDocument/2006/relationships/image" Target="../media/image19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26" Type="http://schemas.openxmlformats.org/officeDocument/2006/relationships/image" Target="../media/image60.jpeg"/><Relationship Id="rId3" Type="http://schemas.openxmlformats.org/officeDocument/2006/relationships/image" Target="../media/image37.png"/><Relationship Id="rId21" Type="http://schemas.openxmlformats.org/officeDocument/2006/relationships/image" Target="../media/image55.jpe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jpeg"/><Relationship Id="rId25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20" Type="http://schemas.openxmlformats.org/officeDocument/2006/relationships/image" Target="../media/image54.jpe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24" Type="http://schemas.openxmlformats.org/officeDocument/2006/relationships/image" Target="../media/image58.jpeg"/><Relationship Id="rId32" Type="http://schemas.openxmlformats.org/officeDocument/2006/relationships/image" Target="../media/image66.png"/><Relationship Id="rId5" Type="http://schemas.openxmlformats.org/officeDocument/2006/relationships/image" Target="../media/image39.gif"/><Relationship Id="rId15" Type="http://schemas.openxmlformats.org/officeDocument/2006/relationships/image" Target="../media/image49.png"/><Relationship Id="rId23" Type="http://schemas.openxmlformats.org/officeDocument/2006/relationships/image" Target="../media/image57.jpeg"/><Relationship Id="rId28" Type="http://schemas.openxmlformats.org/officeDocument/2006/relationships/image" Target="../media/image62.png"/><Relationship Id="rId10" Type="http://schemas.openxmlformats.org/officeDocument/2006/relationships/image" Target="../media/image44.jpe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gif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gif"/><Relationship Id="rId30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Мои документы\#Мои документы#\#Собственно документы#\JOB\Presentations_ICL\Исходники\header.r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0538"/>
            <a:ext cx="9144000" cy="36655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ICL Group</a:t>
            </a:r>
            <a:r>
              <a:rPr lang="en-US" dirty="0">
                <a:latin typeface="Arial Narrow" pitchFamily="34" charset="0"/>
              </a:rPr>
              <a:t/>
            </a:r>
            <a:br>
              <a:rPr lang="en-US" dirty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23850" y="4149080"/>
            <a:ext cx="8496300" cy="1800226"/>
          </a:xfrm>
        </p:spPr>
        <p:txBody>
          <a:bodyPr/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UI Gothic"/>
                <a:cs typeface="Arial" panose="020B0604020202020204" pitchFamily="34" charset="0"/>
              </a:rPr>
              <a:t>Victor Dyachkov 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UI Gothic"/>
                <a:cs typeface="Arial" panose="020B0604020202020204" pitchFamily="34" charset="0"/>
              </a:rPr>
              <a:t>     </a:t>
            </a:r>
          </a:p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MS UI Gothic"/>
                <a:cs typeface="Arial" panose="020B0604020202020204" pitchFamily="34" charset="0"/>
              </a:rPr>
              <a:t>General Director </a:t>
            </a:r>
            <a:r>
              <a:rPr lang="en-US" dirty="0">
                <a:latin typeface="Arial Narrow" pitchFamily="34" charset="0"/>
              </a:rPr>
              <a:t/>
            </a:r>
            <a:br>
              <a:rPr lang="en-US" dirty="0">
                <a:latin typeface="Arial Narrow" pitchFamily="34" charset="0"/>
              </a:rPr>
            </a:br>
            <a:endParaRPr lang="en-US" dirty="0">
              <a:latin typeface="Arial Narrow" pitchFamily="34" charset="0"/>
            </a:endParaRPr>
          </a:p>
        </p:txBody>
      </p:sp>
      <p:pic>
        <p:nvPicPr>
          <p:cNvPr id="1026" name="Picture 2" descr="C:\Мои документы\#Мои документы#\#Собственно документы#\JOB\Presentations_ICL\лого icl английский.gif"/>
          <p:cNvPicPr>
            <a:picLocks noChangeAspect="1" noChangeArrowheads="1"/>
          </p:cNvPicPr>
          <p:nvPr/>
        </p:nvPicPr>
        <p:blipFill>
          <a:blip r:embed="rId4" cstate="print"/>
          <a:srcRect b="23968"/>
          <a:stretch>
            <a:fillRect/>
          </a:stretch>
        </p:blipFill>
        <p:spPr bwMode="auto">
          <a:xfrm>
            <a:off x="7596336" y="476671"/>
            <a:ext cx="1076702" cy="608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asnovaa\Desktop\всякое\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868"/>
          <a:stretch/>
        </p:blipFill>
        <p:spPr bwMode="auto">
          <a:xfrm>
            <a:off x="2159224" y="875469"/>
            <a:ext cx="6984776" cy="4425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60040"/>
            <a:ext cx="6840760" cy="548680"/>
          </a:xfrm>
        </p:spPr>
        <p:txBody>
          <a:bodyPr>
            <a:normAutofit/>
          </a:bodyPr>
          <a:lstStyle/>
          <a:p>
            <a:pPr algn="l"/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Offices and Facilities in Kazan and suburbs</a:t>
            </a:r>
            <a:endParaRPr lang="ru-RU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69635" name="Picture 3" descr="C:\Мои документы\#Мои документы#\#Собственно документы#\JOB\завод\Фото для публикации\Зав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149080"/>
            <a:ext cx="3431333" cy="2091399"/>
          </a:xfrm>
          <a:prstGeom prst="rect">
            <a:avLst/>
          </a:prstGeom>
          <a:noFill/>
        </p:spPr>
      </p:pic>
      <p:pic>
        <p:nvPicPr>
          <p:cNvPr id="17" name="Picture 2" descr="http://itpark-kazan.ru/sites/default/files/tat15nov-interv_kazan_l_1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059832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6660232" y="2348880"/>
            <a:ext cx="1770955" cy="1800200"/>
            <a:chOff x="4788002" y="3645003"/>
            <a:chExt cx="2635051" cy="2674284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4695" t="4861" r="9390" b="4861"/>
            <a:stretch>
              <a:fillRect/>
            </a:stretch>
          </p:blipFill>
          <p:spPr bwMode="auto">
            <a:xfrm>
              <a:off x="4788002" y="3645003"/>
              <a:ext cx="2635051" cy="2674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" name="TextBox 1024"/>
            <p:cNvSpPr txBox="1"/>
            <p:nvPr/>
          </p:nvSpPr>
          <p:spPr>
            <a:xfrm>
              <a:off x="5796136" y="4725144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Kazan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055" b="13116"/>
          <a:stretch/>
        </p:blipFill>
        <p:spPr>
          <a:xfrm>
            <a:off x="72008" y="4766882"/>
            <a:ext cx="3059832" cy="1470430"/>
          </a:xfrm>
          <a:prstGeom prst="rect">
            <a:avLst/>
          </a:prstGeom>
        </p:spPr>
      </p:pic>
      <p:sp>
        <p:nvSpPr>
          <p:cNvPr id="1035" name="Arc 1034"/>
          <p:cNvSpPr/>
          <p:nvPr/>
        </p:nvSpPr>
        <p:spPr>
          <a:xfrm rot="1667818">
            <a:off x="6022268" y="2254709"/>
            <a:ext cx="1388833" cy="1004659"/>
          </a:xfrm>
          <a:prstGeom prst="arc">
            <a:avLst>
              <a:gd name="adj1" fmla="val 15843876"/>
              <a:gd name="adj2" fmla="val 19478648"/>
            </a:avLst>
          </a:prstGeom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2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709534"/>
            <a:ext cx="2987824" cy="200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0" y="36450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ICL Main office, Kazan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" y="6228020"/>
            <a:ext cx="4622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ICL new </a:t>
            </a:r>
            <a:r>
              <a:rPr lang="en-US" dirty="0">
                <a:solidFill>
                  <a:srgbClr val="990000"/>
                </a:solidFill>
                <a:latin typeface="Cambria" pitchFamily="18" charset="0"/>
              </a:rPr>
              <a:t>O</a:t>
            </a:r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ffice building,  </a:t>
            </a:r>
            <a:r>
              <a:rPr lang="en-US" dirty="0" err="1" smtClean="0">
                <a:solidFill>
                  <a:srgbClr val="990000"/>
                </a:solidFill>
                <a:latin typeface="Cambria" pitchFamily="18" charset="0"/>
              </a:rPr>
              <a:t>Innopolis</a:t>
            </a:r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ambria" pitchFamily="18" charset="0"/>
              </a:rPr>
              <a:t>Laishevo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4048" y="6237312"/>
            <a:ext cx="4139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ICL Assembly Plant,  </a:t>
            </a:r>
            <a:r>
              <a:rPr lang="en-US" dirty="0" err="1" smtClean="0">
                <a:solidFill>
                  <a:srgbClr val="990000"/>
                </a:solidFill>
                <a:latin typeface="Cambria" pitchFamily="18" charset="0"/>
              </a:rPr>
              <a:t>Innopolis</a:t>
            </a:r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990000"/>
                </a:solidFill>
                <a:latin typeface="Cambria" pitchFamily="18" charset="0"/>
              </a:rPr>
              <a:t>Laishevo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51479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0000"/>
                </a:solidFill>
                <a:latin typeface="Cambria" pitchFamily="18" charset="0"/>
              </a:rPr>
              <a:t>IT Park, Kazan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  <p:pic>
        <p:nvPicPr>
          <p:cNvPr id="69637" name="Picture 5" descr="http://innopolis.ru/images/cms/data/inn_inf_techpark.jpg"/>
          <p:cNvPicPr>
            <a:picLocks noChangeAspect="1" noChangeArrowheads="1"/>
          </p:cNvPicPr>
          <p:nvPr/>
        </p:nvPicPr>
        <p:blipFill>
          <a:blip r:embed="rId9" cstate="print">
            <a:lum bright="13000" contrast="2000"/>
          </a:blip>
          <a:srcRect r="42778"/>
          <a:stretch>
            <a:fillRect/>
          </a:stretch>
        </p:blipFill>
        <p:spPr bwMode="auto">
          <a:xfrm>
            <a:off x="3347864" y="1052736"/>
            <a:ext cx="2548335" cy="201622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347864" y="29969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990000"/>
                </a:solidFill>
                <a:latin typeface="Cambria" pitchFamily="18" charset="0"/>
              </a:rPr>
              <a:t>Innopolis</a:t>
            </a:r>
            <a:endParaRPr lang="ru-RU" dirty="0">
              <a:solidFill>
                <a:srgbClr val="99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35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76" y="260648"/>
            <a:ext cx="7858800" cy="476672"/>
          </a:xfrm>
        </p:spPr>
        <p:txBody>
          <a:bodyPr/>
          <a:lstStyle/>
          <a:p>
            <a:pPr fontAlgn="base"/>
            <a:r>
              <a:rPr lang="en-US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Portfolio</a:t>
            </a:r>
            <a:endParaRPr lang="en-US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524000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36512" y="5661248"/>
            <a:ext cx="2376264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PCs, Laptops, Servers</a:t>
            </a:r>
          </a:p>
          <a:p>
            <a:pPr marL="269875" lvl="0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PC based solutions</a:t>
            </a:r>
          </a:p>
          <a:p>
            <a:pPr marL="269875" lvl="0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Maintenance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68144" y="5661248"/>
            <a:ext cx="2376264" cy="86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IT Infrastructure</a:t>
            </a:r>
          </a:p>
          <a:p>
            <a:pPr marL="269875" lvl="0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IT Security</a:t>
            </a:r>
          </a:p>
          <a:p>
            <a:pPr marL="269875" lvl="0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Personal data protection</a:t>
            </a:r>
          </a:p>
        </p:txBody>
      </p:sp>
      <p:sp>
        <p:nvSpPr>
          <p:cNvPr id="22" name="Textplatzhalter 2"/>
          <p:cNvSpPr txBox="1">
            <a:spLocks/>
          </p:cNvSpPr>
          <p:nvPr/>
        </p:nvSpPr>
        <p:spPr bwMode="gray">
          <a:xfrm>
            <a:off x="5004048" y="836712"/>
            <a:ext cx="3707904" cy="864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Managed Infrastructure</a:t>
            </a:r>
          </a:p>
          <a:p>
            <a:pPr marL="269875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Application Services</a:t>
            </a:r>
          </a:p>
          <a:p>
            <a:pPr marL="269875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Workplace application and testing services</a:t>
            </a:r>
          </a:p>
        </p:txBody>
      </p:sp>
      <p:sp>
        <p:nvSpPr>
          <p:cNvPr id="28" name="Textplatzhalter 2"/>
          <p:cNvSpPr txBox="1">
            <a:spLocks/>
          </p:cNvSpPr>
          <p:nvPr/>
        </p:nvSpPr>
        <p:spPr bwMode="gray">
          <a:xfrm>
            <a:off x="107504" y="980728"/>
            <a:ext cx="2952328" cy="5040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69875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Business &amp; Industry Solutions</a:t>
            </a:r>
          </a:p>
          <a:p>
            <a:pPr marL="269875" indent="-269875">
              <a:lnSpc>
                <a:spcPct val="95000"/>
              </a:lnSpc>
              <a:spcBef>
                <a:spcPts val="400"/>
              </a:spcBef>
              <a:spcAft>
                <a:spcPts val="200"/>
              </a:spcAft>
              <a:buClr>
                <a:schemeClr val="bg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Bespoke and packaged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819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144000" cy="694800"/>
          </a:xfrm>
        </p:spPr>
        <p:txBody>
          <a:bodyPr/>
          <a:lstStyle/>
          <a:p>
            <a:r>
              <a:rPr lang="en-US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Application Services</a:t>
            </a:r>
            <a:endParaRPr lang="en-US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6386" name="Picture 2" descr="http://www.faariz.com/wp-content/uploads/2015/09/software-development.png"/>
          <p:cNvPicPr>
            <a:picLocks noChangeAspect="1" noChangeArrowheads="1"/>
          </p:cNvPicPr>
          <p:nvPr/>
        </p:nvPicPr>
        <p:blipFill>
          <a:blip r:embed="rId4" cstate="print"/>
          <a:srcRect l="7087" b="5353"/>
          <a:stretch>
            <a:fillRect/>
          </a:stretch>
        </p:blipFill>
        <p:spPr bwMode="auto">
          <a:xfrm>
            <a:off x="179512" y="3415032"/>
            <a:ext cx="7079929" cy="318232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4243419804"/>
              </p:ext>
            </p:extLst>
          </p:nvPr>
        </p:nvGraphicFramePr>
        <p:xfrm>
          <a:off x="4355976" y="980728"/>
          <a:ext cx="47525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0" cstate="print"/>
          <a:srcRect t="68997"/>
          <a:stretch>
            <a:fillRect/>
          </a:stretch>
        </p:blipFill>
        <p:spPr bwMode="auto">
          <a:xfrm>
            <a:off x="2411760" y="2636912"/>
            <a:ext cx="2109978" cy="4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http://www.nh.lv/it/img/Microsoft_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408600"/>
            <a:ext cx="2950464" cy="1084296"/>
          </a:xfrm>
          <a:prstGeom prst="rect">
            <a:avLst/>
          </a:prstGeom>
          <a:noFill/>
        </p:spPr>
      </p:pic>
      <p:pic>
        <p:nvPicPr>
          <p:cNvPr id="16399" name="Picture 15" descr="https://upload.wikimedia.org/wikipedia/en/8/88/Java_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504" y="908720"/>
            <a:ext cx="2466975" cy="246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bgerundetes Rechteck 58"/>
          <p:cNvSpPr/>
          <p:nvPr/>
        </p:nvSpPr>
        <p:spPr bwMode="gray">
          <a:xfrm>
            <a:off x="323528" y="1052736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0" name="Abgerundetes Rechteck 59"/>
          <p:cNvSpPr/>
          <p:nvPr/>
        </p:nvSpPr>
        <p:spPr bwMode="gray">
          <a:xfrm>
            <a:off x="323528" y="1556792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1" name="Abgerundetes Rechteck 60"/>
          <p:cNvSpPr/>
          <p:nvPr/>
        </p:nvSpPr>
        <p:spPr bwMode="gray">
          <a:xfrm>
            <a:off x="323528" y="2060848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2" name="Abgerundetes Rechteck 61"/>
          <p:cNvSpPr/>
          <p:nvPr/>
        </p:nvSpPr>
        <p:spPr bwMode="gray">
          <a:xfrm>
            <a:off x="323528" y="2564904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3" name="Abgerundetes Rechteck 62"/>
          <p:cNvSpPr/>
          <p:nvPr/>
        </p:nvSpPr>
        <p:spPr bwMode="gray">
          <a:xfrm>
            <a:off x="323528" y="3060958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 bwMode="gray">
          <a:xfrm>
            <a:off x="323528" y="3565014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5" name="Abgerundetes Rechteck 64"/>
          <p:cNvSpPr/>
          <p:nvPr/>
        </p:nvSpPr>
        <p:spPr bwMode="gray">
          <a:xfrm>
            <a:off x="323528" y="4069070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6" name="Abgerundetes Rechteck 65"/>
          <p:cNvSpPr/>
          <p:nvPr/>
        </p:nvSpPr>
        <p:spPr bwMode="gray">
          <a:xfrm>
            <a:off x="323528" y="4569698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b="1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7" name="Abgerundetes Rechteck 66"/>
          <p:cNvSpPr/>
          <p:nvPr/>
        </p:nvSpPr>
        <p:spPr bwMode="gray">
          <a:xfrm>
            <a:off x="323528" y="5073754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68" name="Abgerundetes Rechteck 67"/>
          <p:cNvSpPr/>
          <p:nvPr/>
        </p:nvSpPr>
        <p:spPr bwMode="gray">
          <a:xfrm>
            <a:off x="323528" y="5577810"/>
            <a:ext cx="8424936" cy="48119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buClr>
                <a:srgbClr val="AE2222"/>
              </a:buClr>
            </a:pPr>
            <a:endParaRPr lang="en-US" smtClean="0">
              <a:solidFill>
                <a:srgbClr val="000000"/>
              </a:solidFill>
              <a:latin typeface="Fujitsu San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592" y="188640"/>
            <a:ext cx="7858800" cy="476672"/>
          </a:xfrm>
        </p:spPr>
        <p:txBody>
          <a:bodyPr/>
          <a:lstStyle/>
          <a:p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Industry-Specific Solutions</a:t>
            </a:r>
            <a:r>
              <a:rPr lang="ru-RU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by Living Environment</a:t>
            </a:r>
            <a:endParaRPr lang="en-US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49" name="Diagramm 48"/>
          <p:cNvGraphicFramePr/>
          <p:nvPr>
            <p:extLst>
              <p:ext uri="{D42A27DB-BD31-4B8C-83A1-F6EECF244321}">
                <p14:modId xmlns="" xmlns:p14="http://schemas.microsoft.com/office/powerpoint/2010/main" val="2857716940"/>
              </p:ext>
            </p:extLst>
          </p:nvPr>
        </p:nvGraphicFramePr>
        <p:xfrm>
          <a:off x="2411760" y="1052736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0" name="Diagramm 49"/>
          <p:cNvGraphicFramePr/>
          <p:nvPr/>
        </p:nvGraphicFramePr>
        <p:xfrm>
          <a:off x="2267744" y="1594510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1" name="Diagramm 50"/>
          <p:cNvGraphicFramePr/>
          <p:nvPr/>
        </p:nvGraphicFramePr>
        <p:xfrm>
          <a:off x="2267744" y="2098566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2" name="Diagramm 51"/>
          <p:cNvGraphicFramePr/>
          <p:nvPr/>
        </p:nvGraphicFramePr>
        <p:xfrm>
          <a:off x="2267744" y="2602622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3" name="Diagramm 52"/>
          <p:cNvGraphicFramePr/>
          <p:nvPr/>
        </p:nvGraphicFramePr>
        <p:xfrm>
          <a:off x="2267744" y="3106678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54" name="Diagramm 53"/>
          <p:cNvGraphicFramePr/>
          <p:nvPr/>
        </p:nvGraphicFramePr>
        <p:xfrm>
          <a:off x="2267744" y="3610734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55" name="Diagramm 54"/>
          <p:cNvGraphicFramePr/>
          <p:nvPr/>
        </p:nvGraphicFramePr>
        <p:xfrm>
          <a:off x="2267744" y="4114790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56" name="Diagramm 55"/>
          <p:cNvGraphicFramePr/>
          <p:nvPr/>
        </p:nvGraphicFramePr>
        <p:xfrm>
          <a:off x="2267744" y="4603070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58" name="Diagramm 57"/>
          <p:cNvGraphicFramePr/>
          <p:nvPr/>
        </p:nvGraphicFramePr>
        <p:xfrm>
          <a:off x="2267744" y="5157192"/>
          <a:ext cx="6432376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sp>
        <p:nvSpPr>
          <p:cNvPr id="69" name="Text Box 5"/>
          <p:cNvSpPr txBox="1">
            <a:spLocks noChangeArrowheads="1"/>
          </p:cNvSpPr>
          <p:nvPr/>
        </p:nvSpPr>
        <p:spPr bwMode="auto">
          <a:xfrm>
            <a:off x="395536" y="1142717"/>
            <a:ext cx="16557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Life Safety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395536" y="1646773"/>
            <a:ext cx="1511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Health Care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395536" y="2041416"/>
            <a:ext cx="17038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Housing &amp;Public Utilities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395536" y="2654885"/>
            <a:ext cx="15135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Agricultural Sector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436971" y="3158941"/>
            <a:ext cx="15921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Budget and Finance</a:t>
            </a:r>
          </a:p>
          <a:p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467544" y="3573016"/>
            <a:ext cx="1527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Land and Property </a:t>
            </a:r>
            <a:b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Relations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539552" y="4149080"/>
            <a:ext cx="1290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Power Industry </a:t>
            </a:r>
          </a:p>
        </p:txBody>
      </p:sp>
      <p:sp>
        <p:nvSpPr>
          <p:cNvPr id="77" name="Rectangle 24"/>
          <p:cNvSpPr>
            <a:spLocks noChangeArrowheads="1"/>
          </p:cNvSpPr>
          <p:nvPr/>
        </p:nvSpPr>
        <p:spPr bwMode="auto">
          <a:xfrm>
            <a:off x="539552" y="5157192"/>
            <a:ext cx="13901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Social Protection</a:t>
            </a:r>
            <a:endParaRPr lang="en-US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9" name="Textfeld 78"/>
          <p:cNvSpPr txBox="1"/>
          <p:nvPr/>
        </p:nvSpPr>
        <p:spPr>
          <a:xfrm flipV="1">
            <a:off x="-1018335" y="145049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Fujitsu Sans" pitchFamily="34" charset="0"/>
              </a:rPr>
              <a:t>*</a:t>
            </a:r>
            <a:endParaRPr lang="en-US" b="1" dirty="0">
              <a:solidFill>
                <a:srgbClr val="FF0000"/>
              </a:solidFill>
              <a:latin typeface="Fujitsu Sans" pitchFamily="34" charset="0"/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611560" y="4653136"/>
            <a:ext cx="13227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 Narrow" pitchFamily="34" charset="0"/>
              </a:rPr>
              <a:t>Document Flow </a:t>
            </a:r>
          </a:p>
        </p:txBody>
      </p:sp>
    </p:spTree>
    <p:extLst>
      <p:ext uri="{BB962C8B-B14F-4D97-AF65-F5344CB8AC3E}">
        <p14:creationId xmlns="" xmlns:p14="http://schemas.microsoft.com/office/powerpoint/2010/main" val="430028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6" name="Picture 14" descr="https://upload.wikimedia.org/wikipedia/en/9/9b/SAP_AG_(logo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630" y="2708920"/>
            <a:ext cx="1530000" cy="612000"/>
          </a:xfrm>
          <a:prstGeom prst="rect">
            <a:avLst/>
          </a:prstGeom>
          <a:noFill/>
        </p:spPr>
      </p:pic>
      <p:pic>
        <p:nvPicPr>
          <p:cNvPr id="18444" name="Picture 12" descr="http://abs-agile.com/en/images/stories/sap-bus-all-in-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1754996" cy="468000"/>
          </a:xfrm>
          <a:prstGeom prst="rect">
            <a:avLst/>
          </a:prstGeom>
          <a:noFill/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060848"/>
            <a:ext cx="1428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199.182.169.221/~rttinc01/demo/wp-content/uploads/2013/10/ERP_Software_Solution11.jpg"/>
          <p:cNvPicPr>
            <a:picLocks noChangeAspect="1" noChangeArrowheads="1"/>
          </p:cNvPicPr>
          <p:nvPr/>
        </p:nvPicPr>
        <p:blipFill>
          <a:blip r:embed="rId6" cstate="print"/>
          <a:srcRect l="1817" r="5815" b="9449"/>
          <a:stretch>
            <a:fillRect/>
          </a:stretch>
        </p:blipFill>
        <p:spPr bwMode="auto">
          <a:xfrm>
            <a:off x="-36512" y="4191000"/>
            <a:ext cx="9149658" cy="241498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694800"/>
          </a:xfrm>
        </p:spPr>
        <p:txBody>
          <a:bodyPr/>
          <a:lstStyle/>
          <a:p>
            <a:pPr fontAlgn="base"/>
            <a:r>
              <a:rPr lang="en-US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Business and Industry </a:t>
            </a:r>
            <a:r>
              <a:rPr lang="en-US" sz="2400" kern="1200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Solutions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4355976" y="980728"/>
          <a:ext cx="475252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438" name="Picture 6" descr="http://www.evision-commerce.com/~/media/Images/Logos/TechPartners/Dynamics%20NAV%20logo.ashx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224101"/>
            <a:ext cx="2540569" cy="476707"/>
          </a:xfrm>
          <a:prstGeom prst="rect">
            <a:avLst/>
          </a:prstGeom>
          <a:noFill/>
        </p:spPr>
      </p:pic>
      <p:pic>
        <p:nvPicPr>
          <p:cNvPr id="18440" name="Picture 8" descr="http://www.skybasenet.com/images/Microsoft/Microsoft-Dynamics-A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988840"/>
            <a:ext cx="2520280" cy="587696"/>
          </a:xfrm>
          <a:prstGeom prst="rect">
            <a:avLst/>
          </a:prstGeom>
          <a:noFill/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02077" y="1124744"/>
            <a:ext cx="94248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568952" cy="694800"/>
          </a:xfrm>
        </p:spPr>
        <p:txBody>
          <a:bodyPr/>
          <a:lstStyle/>
          <a:p>
            <a:pPr fontAlgn="base"/>
            <a:r>
              <a:rPr lang="en-US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Infrastructure Services</a:t>
            </a:r>
            <a:endParaRPr lang="en-US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3689697464"/>
              </p:ext>
            </p:extLst>
          </p:nvPr>
        </p:nvGraphicFramePr>
        <p:xfrm>
          <a:off x="-1068288" y="764704"/>
          <a:ext cx="564028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Прямоугольник 42"/>
          <p:cNvSpPr/>
          <p:nvPr/>
        </p:nvSpPr>
        <p:spPr bwMode="auto">
          <a:xfrm>
            <a:off x="3995936" y="980728"/>
            <a:ext cx="4968552" cy="55446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4" name="Рисунок 3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911339" cy="480488"/>
          </a:xfrm>
          <a:prstGeom prst="rect">
            <a:avLst/>
          </a:prstGeom>
        </p:spPr>
      </p:pic>
      <p:pic>
        <p:nvPicPr>
          <p:cNvPr id="45" name="Рисунок 4"/>
          <p:cNvPicPr/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733256"/>
            <a:ext cx="712756" cy="706476"/>
          </a:xfrm>
          <a:prstGeom prst="rect">
            <a:avLst/>
          </a:prstGeom>
        </p:spPr>
      </p:pic>
      <p:pic>
        <p:nvPicPr>
          <p:cNvPr id="46" name="Рисунок 5"/>
          <p:cNvPicPr/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933056"/>
            <a:ext cx="1618925" cy="779808"/>
          </a:xfrm>
          <a:prstGeom prst="rect">
            <a:avLst/>
          </a:prstGeom>
        </p:spPr>
      </p:pic>
      <p:pic>
        <p:nvPicPr>
          <p:cNvPr id="47" name="Рисунок 6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586" b="36891"/>
          <a:stretch/>
        </p:blipFill>
        <p:spPr>
          <a:xfrm>
            <a:off x="4139952" y="2060848"/>
            <a:ext cx="1447599" cy="399733"/>
          </a:xfrm>
          <a:prstGeom prst="rect">
            <a:avLst/>
          </a:prstGeom>
        </p:spPr>
      </p:pic>
      <p:pic>
        <p:nvPicPr>
          <p:cNvPr id="48" name="Рисунок 7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348880"/>
            <a:ext cx="1246317" cy="866597"/>
          </a:xfrm>
          <a:prstGeom prst="rect">
            <a:avLst/>
          </a:prstGeom>
        </p:spPr>
      </p:pic>
      <p:pic>
        <p:nvPicPr>
          <p:cNvPr id="49" name="Рисунок 8" descr="сше"/>
          <p:cNvPicPr/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556792"/>
            <a:ext cx="1093956" cy="41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9"/>
          <p:cNvPicPr/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13176"/>
            <a:ext cx="1418142" cy="709071"/>
          </a:xfrm>
          <a:prstGeom prst="rect">
            <a:avLst/>
          </a:prstGeom>
        </p:spPr>
      </p:pic>
      <p:pic>
        <p:nvPicPr>
          <p:cNvPr id="51" name="Рисунок 10"/>
          <p:cNvPicPr/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36912"/>
            <a:ext cx="1779905" cy="570865"/>
          </a:xfrm>
          <a:prstGeom prst="rect">
            <a:avLst/>
          </a:prstGeom>
        </p:spPr>
      </p:pic>
      <p:pic>
        <p:nvPicPr>
          <p:cNvPr id="52" name="Рисунок 11"/>
          <p:cNvPicPr/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733256"/>
            <a:ext cx="1625600" cy="560070"/>
          </a:xfrm>
          <a:prstGeom prst="rect">
            <a:avLst/>
          </a:prstGeom>
        </p:spPr>
      </p:pic>
      <p:pic>
        <p:nvPicPr>
          <p:cNvPr id="53" name="Рисунок 12"/>
          <p:cNvPicPr/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068960"/>
            <a:ext cx="843676" cy="815856"/>
          </a:xfrm>
          <a:prstGeom prst="rect">
            <a:avLst/>
          </a:prstGeom>
        </p:spPr>
      </p:pic>
      <p:pic>
        <p:nvPicPr>
          <p:cNvPr id="54" name="Рисунок 13"/>
          <p:cNvPicPr/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64904"/>
            <a:ext cx="856060" cy="856060"/>
          </a:xfrm>
          <a:prstGeom prst="rect">
            <a:avLst/>
          </a:prstGeom>
        </p:spPr>
      </p:pic>
      <p:pic>
        <p:nvPicPr>
          <p:cNvPr id="55" name="Рисунок 14"/>
          <p:cNvPicPr/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085184"/>
            <a:ext cx="1143000" cy="631190"/>
          </a:xfrm>
          <a:prstGeom prst="rect">
            <a:avLst/>
          </a:prstGeom>
        </p:spPr>
      </p:pic>
      <p:pic>
        <p:nvPicPr>
          <p:cNvPr id="56" name="Рисунок 15"/>
          <p:cNvPicPr/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53136"/>
            <a:ext cx="1508499" cy="266473"/>
          </a:xfrm>
          <a:prstGeom prst="rect">
            <a:avLst/>
          </a:prstGeom>
        </p:spPr>
      </p:pic>
      <p:pic>
        <p:nvPicPr>
          <p:cNvPr id="57" name="Рисунок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3284984"/>
            <a:ext cx="683785" cy="681734"/>
          </a:xfrm>
          <a:prstGeom prst="rect">
            <a:avLst/>
          </a:prstGeom>
        </p:spPr>
      </p:pic>
      <p:pic>
        <p:nvPicPr>
          <p:cNvPr id="58" name="Рисунок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57192"/>
            <a:ext cx="1400765" cy="560306"/>
          </a:xfrm>
          <a:prstGeom prst="rect">
            <a:avLst/>
          </a:prstGeom>
        </p:spPr>
      </p:pic>
      <p:pic>
        <p:nvPicPr>
          <p:cNvPr id="59" name="Рисунок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29000"/>
            <a:ext cx="1249234" cy="5582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204864"/>
            <a:ext cx="1257863" cy="156509"/>
          </a:xfrm>
          <a:prstGeom prst="rect">
            <a:avLst/>
          </a:prstGeom>
        </p:spPr>
      </p:pic>
      <p:pic>
        <p:nvPicPr>
          <p:cNvPr id="62" name="Picture 2" descr="Huawei может стать титульным спонсором McLaren Formula 1 Only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41" b="12746"/>
          <a:stretch/>
        </p:blipFill>
        <p:spPr bwMode="auto">
          <a:xfrm>
            <a:off x="5220072" y="2636912"/>
            <a:ext cx="921199" cy="68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Компании Panduit и &quot;АРМО-ЛАЙН&quot; подписали партнерское соглашение - B2Blogger.com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49280"/>
            <a:ext cx="1549175" cy="451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neirocat.tmweb.ru &quot; Ремонт и обслуживание кондиционеров Fujitsu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19" t="16854" r="8022" b="15947"/>
          <a:stretch/>
        </p:blipFill>
        <p:spPr bwMode="auto">
          <a:xfrm>
            <a:off x="6588224" y="1484784"/>
            <a:ext cx="912200" cy="456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Новости софта Софт-клуб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97" t="5712" r="3217" b="9320"/>
          <a:stretch/>
        </p:blipFill>
        <p:spPr bwMode="auto">
          <a:xfrm>
            <a:off x="6588224" y="4653136"/>
            <a:ext cx="691894" cy="396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2" descr="Hitachi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1164937" cy="355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3" descr="logo (1)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49080"/>
            <a:ext cx="1943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17" descr="Avaya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2190750" cy="219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9" descr="Veeam Logo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04864"/>
            <a:ext cx="1093956" cy="390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1" descr="Изображение #105578, OCS сотрудничает с VMware в Казахстане Компьютерный портал F1CD.ru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1127774" cy="253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79"/>
          <p:cNvSpPr/>
          <p:nvPr/>
        </p:nvSpPr>
        <p:spPr>
          <a:xfrm>
            <a:off x="3995936" y="980728"/>
            <a:ext cx="4032448" cy="3645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Technological Partners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07504" y="5376118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Venue</a:t>
            </a:r>
            <a:r>
              <a:rPr lang="ru-RU" sz="1600" b="1" dirty="0" smtClean="0"/>
              <a:t>: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endParaRPr lang="ru-RU" sz="1600" dirty="0" smtClean="0"/>
          </a:p>
          <a:p>
            <a:r>
              <a:rPr lang="en-US" sz="1600" dirty="0" smtClean="0"/>
              <a:t>May </a:t>
            </a:r>
            <a:r>
              <a:rPr lang="ru-RU" sz="1600" dirty="0" smtClean="0"/>
              <a:t>26-27</a:t>
            </a:r>
            <a:r>
              <a:rPr lang="en-US" sz="1600" dirty="0" smtClean="0"/>
              <a:t>, </a:t>
            </a:r>
            <a:r>
              <a:rPr lang="ru-RU" sz="1600" dirty="0" smtClean="0"/>
              <a:t>2016 </a:t>
            </a:r>
          </a:p>
          <a:p>
            <a:r>
              <a:rPr lang="en-US" sz="1600" dirty="0" smtClean="0"/>
              <a:t>Kazan, </a:t>
            </a:r>
            <a:r>
              <a:rPr lang="en-US" sz="1600" dirty="0" err="1" smtClean="0"/>
              <a:t>Korston</a:t>
            </a:r>
            <a:r>
              <a:rPr lang="en-US" sz="1600" dirty="0" smtClean="0"/>
              <a:t> Hotel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179489" y="4293088"/>
            <a:ext cx="3051715" cy="9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1520" y="3143172"/>
            <a:ext cx="8892480" cy="95154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Laptops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Tablets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All-in-One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PCs	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Servers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Thin clients 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PoS</a:t>
            </a: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 Stations 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Information  Stations </a:t>
            </a:r>
          </a:p>
          <a:p>
            <a:pPr marL="285750" lvl="1" indent="-285750" fontAlgn="ctr">
              <a:lnSpc>
                <a:spcPct val="115000"/>
              </a:lnSpc>
              <a:spcBef>
                <a:spcPts val="200"/>
              </a:spcBef>
              <a:spcAft>
                <a:spcPct val="10000"/>
              </a:spcAft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Self Checkout  Terminals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520" y="908720"/>
            <a:ext cx="8568952" cy="1656184"/>
          </a:xfrm>
        </p:spPr>
        <p:txBody>
          <a:bodyPr/>
          <a:lstStyle/>
          <a:p>
            <a:r>
              <a:rPr lang="en-US" sz="1600" dirty="0" smtClean="0"/>
              <a:t>Own Assembly Plant </a:t>
            </a:r>
            <a:r>
              <a:rPr lang="ru-RU" sz="1600" dirty="0" smtClean="0">
                <a:latin typeface="+mn-lt"/>
              </a:rPr>
              <a:t>			         </a:t>
            </a:r>
            <a:r>
              <a:rPr lang="en-US" sz="1600" dirty="0" smtClean="0">
                <a:latin typeface="+mn-lt"/>
              </a:rPr>
              <a:t>in </a:t>
            </a:r>
            <a:r>
              <a:rPr lang="en-US" sz="1600" dirty="0" err="1" smtClean="0">
                <a:latin typeface="+mn-lt"/>
              </a:rPr>
              <a:t>Innopolis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Laishevo</a:t>
            </a:r>
            <a:endParaRPr lang="en-US" sz="1600" dirty="0" smtClean="0">
              <a:latin typeface="+mn-lt"/>
            </a:endParaRPr>
          </a:p>
          <a:p>
            <a:r>
              <a:rPr lang="en-US" sz="1600" dirty="0" smtClean="0"/>
              <a:t>Production capacity up to </a:t>
            </a:r>
            <a:r>
              <a:rPr lang="en-US" sz="1600" dirty="0" smtClean="0">
                <a:latin typeface="+mn-lt"/>
              </a:rPr>
              <a:t>			</a:t>
            </a:r>
            <a:r>
              <a:rPr lang="ru-RU" sz="1600" dirty="0" smtClean="0">
                <a:latin typeface="+mn-lt"/>
              </a:rPr>
              <a:t>         </a:t>
            </a:r>
            <a:r>
              <a:rPr lang="en-US" sz="1600" b="1" dirty="0" smtClean="0">
                <a:latin typeface="+mn-lt"/>
              </a:rPr>
              <a:t>3</a:t>
            </a:r>
            <a:r>
              <a:rPr lang="ru-RU" sz="1600" b="1" dirty="0" smtClean="0">
                <a:latin typeface="+mn-lt"/>
              </a:rPr>
              <a:t>0</a:t>
            </a:r>
            <a:r>
              <a:rPr lang="en-US" sz="1600" b="1" dirty="0" smtClean="0">
                <a:latin typeface="+mn-lt"/>
              </a:rPr>
              <a:t>0,000 units per year</a:t>
            </a:r>
          </a:p>
          <a:p>
            <a:r>
              <a:rPr lang="en-US" sz="1600" dirty="0" smtClean="0"/>
              <a:t>Meets standards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international	</a:t>
            </a:r>
            <a:r>
              <a:rPr lang="ru-RU" sz="1600" dirty="0" smtClean="0">
                <a:latin typeface="+mn-lt"/>
              </a:rPr>
              <a:t>			         ISO 9001-2011</a:t>
            </a:r>
            <a:br>
              <a:rPr lang="ru-RU" sz="1600" dirty="0" smtClean="0">
                <a:latin typeface="+mn-lt"/>
              </a:rPr>
            </a:br>
            <a:r>
              <a:rPr lang="en-US" sz="1600" dirty="0" smtClean="0"/>
              <a:t>Russian</a:t>
            </a:r>
            <a:r>
              <a:rPr lang="ru-RU" sz="1600" dirty="0" smtClean="0">
                <a:latin typeface="+mn-lt"/>
              </a:rPr>
              <a:t>				         ГОСТ РВ 15.002-203 </a:t>
            </a:r>
          </a:p>
          <a:p>
            <a:r>
              <a:rPr lang="en-US" sz="1600" dirty="0" smtClean="0"/>
              <a:t>100% products maintenance 		         all over Russia</a:t>
            </a:r>
            <a:endParaRPr lang="ru-RU" sz="1600" dirty="0" smtClean="0">
              <a:latin typeface="+mn-lt"/>
            </a:endParaRPr>
          </a:p>
          <a:p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88640"/>
            <a:ext cx="7858800" cy="476672"/>
          </a:xfrm>
        </p:spPr>
        <p:txBody>
          <a:bodyPr/>
          <a:lstStyle/>
          <a:p>
            <a:pPr eaLnBrk="1" fontAlgn="base" hangingPunct="1">
              <a:defRPr/>
            </a:pPr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Hardware Manufacturing</a:t>
            </a:r>
            <a:endParaRPr lang="en-US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984" t="37261" r="3053" b="28819"/>
          <a:stretch/>
        </p:blipFill>
        <p:spPr>
          <a:xfrm>
            <a:off x="0" y="4241471"/>
            <a:ext cx="9147092" cy="242788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9266" y="2924944"/>
            <a:ext cx="5052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sz="1600" b="1" kern="0" cap="all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Product list</a:t>
            </a:r>
            <a:r>
              <a:rPr kumimoji="1" lang="en-US" sz="1600" b="1" kern="0" cap="all" dirty="0" smtClean="0">
                <a:solidFill>
                  <a:srgbClr val="000000"/>
                </a:solidFill>
                <a:latin typeface="Fujitsu Sans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dirty="0"/>
          </a:p>
        </p:txBody>
      </p:sp>
      <p:cxnSp>
        <p:nvCxnSpPr>
          <p:cNvPr id="16" name="Straight Connector 19"/>
          <p:cNvCxnSpPr/>
          <p:nvPr/>
        </p:nvCxnSpPr>
        <p:spPr>
          <a:xfrm>
            <a:off x="179512" y="2852936"/>
            <a:ext cx="871296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C:\Users\krasnovaa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57" y="908720"/>
            <a:ext cx="873303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Rectangle 77"/>
          <p:cNvSpPr/>
          <p:nvPr/>
        </p:nvSpPr>
        <p:spPr>
          <a:xfrm>
            <a:off x="6154783" y="3501008"/>
            <a:ext cx="2779512" cy="280831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Rectangle 78"/>
          <p:cNvSpPr/>
          <p:nvPr/>
        </p:nvSpPr>
        <p:spPr>
          <a:xfrm flipV="1">
            <a:off x="5951661" y="2420888"/>
            <a:ext cx="203122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 52"/>
          <p:cNvSpPr/>
          <p:nvPr/>
        </p:nvSpPr>
        <p:spPr>
          <a:xfrm>
            <a:off x="201258" y="3501008"/>
            <a:ext cx="2779512" cy="25423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Rectangle 60"/>
          <p:cNvSpPr/>
          <p:nvPr/>
        </p:nvSpPr>
        <p:spPr>
          <a:xfrm>
            <a:off x="3183892" y="3501008"/>
            <a:ext cx="2779512" cy="25423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krasnovaa\Desktop\иконки\красные\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22" y="2708920"/>
            <a:ext cx="646278" cy="58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rasnovaa\Desktop\иконки\красные\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869" y="2722263"/>
            <a:ext cx="543012" cy="56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rasnovaa\Desktop\иконки\красные\9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002" y="2641290"/>
            <a:ext cx="518646" cy="6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1243345" y="2708920"/>
            <a:ext cx="1888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FF0000"/>
              </a:buClr>
              <a:buSzPct val="100000"/>
              <a:defRPr/>
            </a:pPr>
            <a:r>
              <a:rPr lang="de-DE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QUALITY AND STANDARDS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195673" y="2708920"/>
            <a:ext cx="1888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FF0000"/>
              </a:buClr>
              <a:buSzPct val="100000"/>
              <a:defRPr/>
            </a:pPr>
            <a:r>
              <a:rPr lang="de-DE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CUSTOMER SUPPORT</a:t>
            </a: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gray">
          <a:xfrm>
            <a:off x="707910" y="3717032"/>
            <a:ext cx="2207906" cy="9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/>
          <a:lstStyle/>
          <a:p>
            <a:pPr marL="285750" lvl="1" indent="-285750">
              <a:lnSpc>
                <a:spcPct val="115000"/>
              </a:lnSpc>
              <a:spcBef>
                <a:spcPts val="2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ISO </a:t>
            </a:r>
            <a:r>
              <a:rPr lang="en-US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27001</a:t>
            </a:r>
          </a:p>
          <a:p>
            <a:pPr marL="285750" lvl="1" indent="-285750">
              <a:lnSpc>
                <a:spcPct val="115000"/>
              </a:lnSpc>
              <a:spcBef>
                <a:spcPts val="2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ISO 9001:20</a:t>
            </a:r>
            <a:r>
              <a:rPr lang="ru-RU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  <a:p>
            <a:pPr marL="285750" lvl="1" indent="-285750">
              <a:lnSpc>
                <a:spcPct val="115000"/>
              </a:lnSpc>
              <a:spcBef>
                <a:spcPts val="2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ISO 20000</a:t>
            </a:r>
            <a:endParaRPr lang="en-US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 flipV="1">
            <a:off x="2980770" y="2420888"/>
            <a:ext cx="203122" cy="10801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Rectangle 72"/>
          <p:cNvSpPr/>
          <p:nvPr/>
        </p:nvSpPr>
        <p:spPr>
          <a:xfrm>
            <a:off x="539552" y="1052736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en-US" sz="2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lang="ru-RU" sz="2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436096" y="1071527"/>
            <a:ext cx="3275856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fontAlgn="ctr"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6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de-DE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Management Services</a:t>
            </a:r>
          </a:p>
          <a:p>
            <a:pPr marL="252000" indent="-252000" fontAlgn="ctr"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End User Services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368844" y="1071414"/>
            <a:ext cx="3211268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indent="-252000" fontAlgn="ctr"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 Desk</a:t>
            </a:r>
            <a:endParaRPr lang="ru-RU" sz="1600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52000" indent="-252000" fontAlgn="ctr">
              <a:spcAft>
                <a:spcPts val="1000"/>
              </a:spcAft>
              <a:buClr>
                <a:schemeClr val="bg1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600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Managed</a:t>
            </a:r>
            <a:r>
              <a:rPr lang="de-DE" sz="16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Infrastructure Services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7075993" y="2852936"/>
            <a:ext cx="1888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FF0000"/>
              </a:buClr>
              <a:buSzPct val="100000"/>
              <a:defRPr/>
            </a:pPr>
            <a:r>
              <a:rPr lang="de-DE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EXPERTISE</a:t>
            </a:r>
            <a:endParaRPr lang="ru-RU" sz="16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0" name="Picture 6" descr="C:\Users\krasnovaa\Desktop\презентация\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72420" cy="8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"/>
          <p:cNvSpPr>
            <a:spLocks noChangeArrowheads="1"/>
          </p:cNvSpPr>
          <p:nvPr/>
        </p:nvSpPr>
        <p:spPr bwMode="gray">
          <a:xfrm>
            <a:off x="3948270" y="3749092"/>
            <a:ext cx="2207906" cy="90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/>
          <a:lstStyle/>
          <a:p>
            <a:pPr fontAlgn="ctr">
              <a:lnSpc>
                <a:spcPct val="115000"/>
              </a:lnSpc>
              <a:buClr>
                <a:srgbClr val="FF0000"/>
              </a:buClr>
              <a:buSzPct val="120000"/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24x7 Russian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fontAlgn="ctr">
              <a:lnSpc>
                <a:spcPct val="115000"/>
              </a:lnSpc>
              <a:buClr>
                <a:srgbClr val="FF0000"/>
              </a:buClr>
              <a:buSzPct val="120000"/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French, </a:t>
            </a:r>
          </a:p>
          <a:p>
            <a:pPr fontAlgn="ctr">
              <a:lnSpc>
                <a:spcPct val="115000"/>
              </a:lnSpc>
              <a:buClr>
                <a:srgbClr val="FF0000"/>
              </a:buClr>
              <a:buSzPct val="120000"/>
            </a:pP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German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ctr">
              <a:spcBef>
                <a:spcPct val="20000"/>
              </a:spcBef>
              <a:buClr>
                <a:srgbClr val="FF0000"/>
              </a:buClr>
              <a:buSzPct val="120000"/>
            </a:pPr>
            <a:endParaRPr lang="en-US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"/>
          <p:cNvSpPr>
            <a:spLocks noChangeArrowheads="1"/>
          </p:cNvSpPr>
          <p:nvPr/>
        </p:nvSpPr>
        <p:spPr bwMode="gray">
          <a:xfrm>
            <a:off x="6370313" y="3607270"/>
            <a:ext cx="2594175" cy="205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0"/>
          <a:lstStyle/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Retail </a:t>
            </a:r>
          </a:p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Logistics </a:t>
            </a:r>
          </a:p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de-DE" sz="1400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Production</a:t>
            </a:r>
            <a:endParaRPr lang="de-DE" sz="1400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Finance </a:t>
            </a:r>
          </a:p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Government </a:t>
            </a:r>
          </a:p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Oil and gas</a:t>
            </a:r>
          </a:p>
          <a:p>
            <a:pPr marL="216000" indent="-216000" fontAlgn="ctr"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C:\Users\krasnovaa\Desktop\иконки\белые\3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189" y="1514401"/>
            <a:ext cx="725826" cy="72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krasnovaa\Desktop\общая презентация переделка\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57" y="5229200"/>
            <a:ext cx="8763232" cy="11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827584" y="5419265"/>
            <a:ext cx="282777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Background in working with the largest IT vendors and global customers</a:t>
            </a:r>
            <a:endParaRPr lang="ru-RU" sz="1400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88871" y="5327998"/>
            <a:ext cx="223224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Use of modern methodologies and processes</a:t>
            </a:r>
            <a:endParaRPr lang="ru-RU" sz="14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68144" y="5394876"/>
            <a:ext cx="259228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</a:pP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Work with </a:t>
            </a:r>
            <a:r>
              <a:rPr lang="ru-RU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Fujitsu </a:t>
            </a:r>
            <a:r>
              <a:rPr lang="en-US" sz="1400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all over the world while providing services</a:t>
            </a:r>
            <a:endParaRPr lang="ru-RU" sz="14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700098" y="5370489"/>
            <a:ext cx="0" cy="72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52120" y="5370489"/>
            <a:ext cx="0" cy="72280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8"/>
          <p:cNvSpPr>
            <a:spLocks noGrp="1"/>
          </p:cNvSpPr>
          <p:nvPr>
            <p:ph type="title"/>
          </p:nvPr>
        </p:nvSpPr>
        <p:spPr>
          <a:xfrm>
            <a:off x="179512" y="0"/>
            <a:ext cx="7056784" cy="476672"/>
          </a:xfrm>
        </p:spPr>
        <p:txBody>
          <a:bodyPr/>
          <a:lstStyle/>
          <a:p>
            <a:r>
              <a:rPr lang="en-US" altLang="ja-JP" sz="22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IT outsourcing</a:t>
            </a:r>
            <a:r>
              <a:rPr lang="ru-RU" altLang="ja-JP" sz="22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/>
            </a:r>
            <a:br>
              <a:rPr lang="ru-RU" altLang="ja-JP" sz="22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en-US" altLang="ja-JP" sz="22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Delivery Centre</a:t>
            </a:r>
            <a:endParaRPr lang="en-US" altLang="ja-JP" sz="22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1520" y="877828"/>
            <a:ext cx="8663012" cy="5575509"/>
            <a:chOff x="251520" y="877828"/>
            <a:chExt cx="8663012" cy="5575509"/>
          </a:xfrm>
          <a:gradFill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</p:grpSpPr>
        <p:sp>
          <p:nvSpPr>
            <p:cNvPr id="36" name="Rectangle 35"/>
            <p:cNvSpPr/>
            <p:nvPr/>
          </p:nvSpPr>
          <p:spPr>
            <a:xfrm rot="5400000">
              <a:off x="4736648" y="724202"/>
              <a:ext cx="1858502" cy="21657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405146" y="724202"/>
              <a:ext cx="1858502" cy="21657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6902405" y="2582707"/>
              <a:ext cx="1858502" cy="21657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2570903" y="2582707"/>
              <a:ext cx="1858502" cy="21657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4736660" y="4441209"/>
              <a:ext cx="1858502" cy="21657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405158" y="4441209"/>
              <a:ext cx="1858502" cy="21657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Rectangle 46"/>
          <p:cNvSpPr/>
          <p:nvPr/>
        </p:nvSpPr>
        <p:spPr>
          <a:xfrm>
            <a:off x="2417286" y="1484784"/>
            <a:ext cx="22267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ru-RU" sz="1600" b="1" dirty="0" smtClean="0">
                <a:solidFill>
                  <a:srgbClr val="FF0000"/>
                </a:solidFill>
              </a:rPr>
              <a:t>50 </a:t>
            </a:r>
            <a:r>
              <a:rPr lang="de-DE" sz="1600" dirty="0" err="1" smtClean="0">
                <a:solidFill>
                  <a:prstClr val="black"/>
                </a:solidFill>
              </a:rPr>
              <a:t>business</a:t>
            </a:r>
            <a:r>
              <a:rPr lang="de-DE" sz="1600" dirty="0" smtClean="0">
                <a:solidFill>
                  <a:prstClr val="black"/>
                </a:solidFill>
              </a:rPr>
              <a:t> </a:t>
            </a:r>
          </a:p>
          <a:p>
            <a:pPr lvl="0" algn="ctr">
              <a:lnSpc>
                <a:spcPct val="90000"/>
              </a:lnSpc>
              <a:buClr>
                <a:srgbClr val="FF0000"/>
              </a:buClr>
            </a:pPr>
            <a:r>
              <a:rPr lang="de-DE" sz="1600" dirty="0" err="1" smtClean="0">
                <a:solidFill>
                  <a:prstClr val="black"/>
                </a:solidFill>
              </a:rPr>
              <a:t>applications</a:t>
            </a:r>
            <a:r>
              <a:rPr lang="en-US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are being supported</a:t>
            </a:r>
            <a:endParaRPr lang="de-DE" sz="1600" dirty="0" smtClean="0">
              <a:solidFill>
                <a:prstClr val="black"/>
              </a:solidFill>
            </a:endParaRPr>
          </a:p>
        </p:txBody>
      </p:sp>
      <p:pic>
        <p:nvPicPr>
          <p:cNvPr id="48" name="Picture 47" descr="C:\Users\krasnovaa\Desktop\иконки\красные\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687" y="959337"/>
            <a:ext cx="583225" cy="4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323528" y="1700808"/>
            <a:ext cx="2038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 50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clients in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ru-RU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European countries</a:t>
            </a:r>
            <a:endParaRPr lang="ru-RU" sz="1600" dirty="0" smtClean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49" descr="C:\Users\krasnovaa\Desktop\иконки\красные\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559" y="1117124"/>
            <a:ext cx="511676" cy="5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754293" y="1836113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ru-RU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petabytes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of data</a:t>
            </a:r>
            <a:endParaRPr lang="ru-RU" sz="1600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11" descr="C:\Users\krasnovaa\Desktop\иконки\красные\5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495" y="1177073"/>
            <a:ext cx="452897" cy="5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2546671" y="3606115"/>
            <a:ext cx="19533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ru-RU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14 000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servers and network devices</a:t>
            </a:r>
            <a:endParaRPr lang="ru-RU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" name="Picture 53" descr="C:\Users\krasnovaa\Desktop\иконки\красные\5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6379" y="2969230"/>
            <a:ext cx="527549" cy="53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4635970" y="3615430"/>
            <a:ext cx="20598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de-DE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5-7 </a:t>
            </a:r>
            <a:r>
              <a:rPr lang="de-DE" sz="1600" b="1" dirty="0" err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r>
              <a:rPr lang="de-DE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buClr>
                <a:srgbClr val="FF0000"/>
              </a:buClr>
            </a:pPr>
            <a:r>
              <a:rPr lang="de-DE" sz="1600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r>
              <a:rPr lang="de-DE" sz="16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600" dirty="0" err="1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contracts</a:t>
            </a:r>
            <a:endParaRPr lang="de-DE" sz="1600" dirty="0" smtClean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6" name="Picture 12" descr="C:\Users\krasnovaa\Desktop\иконки\красные\7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928" y="2939636"/>
            <a:ext cx="589966" cy="58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6668387" y="3729225"/>
            <a:ext cx="2411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</a:rPr>
              <a:t>99.</a:t>
            </a:r>
            <a:r>
              <a:rPr lang="ru-RU" sz="1600" b="1" dirty="0" smtClean="0">
                <a:solidFill>
                  <a:srgbClr val="FF0000"/>
                </a:solidFill>
              </a:rPr>
              <a:t>8%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level of SLA compliance</a:t>
            </a:r>
            <a:endParaRPr lang="ru-RU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8" name="Picture 13" descr="C:\Users\krasnovaa\Desktop\иконки\красные\78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4790" y="3037125"/>
            <a:ext cx="578305" cy="57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441812" y="5478323"/>
            <a:ext cx="1785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 </a:t>
            </a:r>
            <a:r>
              <a:rPr lang="ru-RU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60 000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users around  the world</a:t>
            </a:r>
            <a:endParaRPr lang="ru-RU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0" name="Picture 14" descr="C:\Users\krasnovaa\Desktop\иконки\красные\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377" y="4793664"/>
            <a:ext cx="790037" cy="60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60"/>
          <p:cNvSpPr/>
          <p:nvPr/>
        </p:nvSpPr>
        <p:spPr>
          <a:xfrm>
            <a:off x="4783392" y="5601433"/>
            <a:ext cx="1765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Over 500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certifications</a:t>
            </a:r>
            <a:endParaRPr lang="ru-RU" sz="16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2" name="Picture 15" descr="C:\Users\krasnovaa\Desktop\иконки\красные\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0988" y="4923248"/>
            <a:ext cx="609817" cy="55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6891410" y="5502987"/>
            <a:ext cx="1965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1600" b="1" dirty="0" smtClean="0">
                <a:solidFill>
                  <a:srgbClr val="FF0000"/>
                </a:solidFill>
              </a:rPr>
              <a:t>Over</a:t>
            </a:r>
            <a:r>
              <a:rPr lang="ru-RU" sz="1600" b="1" dirty="0" smtClean="0">
                <a:solidFill>
                  <a:srgbClr val="FF0000"/>
                </a:solidFill>
              </a:rPr>
              <a:t> 60 </a:t>
            </a: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IT services in</a:t>
            </a:r>
            <a:b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600" dirty="0" smtClean="0">
                <a:ea typeface="Tahoma" panose="020B0604030504040204" pitchFamily="34" charset="0"/>
                <a:cs typeface="Tahoma" panose="020B0604030504040204" pitchFamily="34" charset="0"/>
              </a:rPr>
              <a:t>   portfolio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4" name="Picture 16" descr="C:\Users\krasnovaa\Desktop\иконки\красные\3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1728" y="4787847"/>
            <a:ext cx="585369" cy="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Rectangle 66"/>
          <p:cNvSpPr/>
          <p:nvPr/>
        </p:nvSpPr>
        <p:spPr>
          <a:xfrm rot="5400000">
            <a:off x="2559048" y="4441208"/>
            <a:ext cx="1858502" cy="2165753"/>
          </a:xfrm>
          <a:prstGeom prst="rect">
            <a:avLst/>
          </a:prstGeom>
          <a:blipFill dpi="0" rotWithShape="0">
            <a:blip r:embed="rId12" cstate="print"/>
            <a:srcRect/>
            <a:stretch>
              <a:fillRect l="-30000" r="-9000" b="-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Rectangle 67"/>
          <p:cNvSpPr/>
          <p:nvPr/>
        </p:nvSpPr>
        <p:spPr>
          <a:xfrm rot="5400000">
            <a:off x="405154" y="2582707"/>
            <a:ext cx="1858502" cy="2165753"/>
          </a:xfrm>
          <a:prstGeom prst="rect">
            <a:avLst/>
          </a:prstGeom>
          <a:blipFill dpi="0" rotWithShape="0">
            <a:blip r:embed="rId13" cstate="print"/>
            <a:srcRect/>
            <a:stretch>
              <a:fillRect l="-12000" t="-12000" r="-91000" b="-4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ectangle 68"/>
          <p:cNvSpPr/>
          <p:nvPr/>
        </p:nvSpPr>
        <p:spPr>
          <a:xfrm rot="5400000">
            <a:off x="4724801" y="724204"/>
            <a:ext cx="1858502" cy="2165753"/>
          </a:xfrm>
          <a:prstGeom prst="rect">
            <a:avLst/>
          </a:prstGeom>
          <a:blipFill dpi="0" rotWithShape="0">
            <a:blip r:embed="rId14" cstate="print"/>
            <a:srcRect/>
            <a:stretch>
              <a:fillRect l="-39000" t="-12000" r="-74000" b="-4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itle 8"/>
          <p:cNvSpPr txBox="1">
            <a:spLocks/>
          </p:cNvSpPr>
          <p:nvPr/>
        </p:nvSpPr>
        <p:spPr>
          <a:xfrm>
            <a:off x="179512" y="0"/>
            <a:ext cx="7056784" cy="476672"/>
          </a:xfrm>
          <a:prstGeom prst="rect">
            <a:avLst/>
          </a:prstGeom>
        </p:spPr>
        <p:txBody>
          <a:bodyPr/>
          <a:lstStyle/>
          <a:p>
            <a:pPr lvl="0" eaLnBrk="0" fontAlgn="ctr" hangingPunct="0">
              <a:defRPr/>
            </a:pPr>
            <a:r>
              <a:rPr kumimoji="1" lang="en-US" altLang="ja-JP" sz="22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IT outsourcing</a:t>
            </a:r>
            <a:br>
              <a:rPr kumimoji="1" lang="en-US" altLang="ja-JP" sz="22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kumimoji="1" lang="en-US" altLang="ja-JP" sz="22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Delivery Centre</a:t>
            </a:r>
            <a:endParaRPr kumimoji="1" lang="en-US" altLang="ja-JP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317885"/>
            <a:ext cx="9144000" cy="16455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6"/>
          <p:cNvSpPr/>
          <p:nvPr/>
        </p:nvSpPr>
        <p:spPr>
          <a:xfrm>
            <a:off x="0" y="1091228"/>
            <a:ext cx="356388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36947" y="1196251"/>
            <a:ext cx="4683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lvl="1" indent="-182563" eaLnBrk="0" fontAlgn="ctr" hangingPunct="0">
              <a:lnSpc>
                <a:spcPct val="85000"/>
              </a:lnSpc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2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Provided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4116" y="1675329"/>
            <a:ext cx="31281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ctr" hangingPunct="0">
              <a:lnSpc>
                <a:spcPts val="15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Single point of contact for end users</a:t>
            </a:r>
          </a:p>
          <a:p>
            <a:pPr marL="0" lvl="1" eaLnBrk="0" fontAlgn="ctr" hangingPunct="0">
              <a:lnSpc>
                <a:spcPts val="15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endParaRPr lang="en-US" sz="13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eaLnBrk="0" fontAlgn="ctr" hangingPunct="0">
              <a:lnSpc>
                <a:spcPts val="15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Call logging &amp; dispatching, monitoring and SLA reporting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64496" y="1667292"/>
            <a:ext cx="4572000" cy="1380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0" fontAlgn="ctr" hangingPunct="0">
              <a:lnSpc>
                <a:spcPts val="15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Resolution of incidents over remote connection, by providing guidance to end users over phone and email</a:t>
            </a:r>
          </a:p>
          <a:p>
            <a:pPr marL="0" lvl="1" eaLnBrk="0" fontAlgn="ctr" hangingPunct="0">
              <a:lnSpc>
                <a:spcPts val="19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Access rights management</a:t>
            </a:r>
          </a:p>
          <a:p>
            <a:pPr marL="0" lvl="1" eaLnBrk="0" fontAlgn="ctr" hangingPunct="0">
              <a:lnSpc>
                <a:spcPts val="19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Inventory and metering of equipment and/or licenses</a:t>
            </a:r>
          </a:p>
          <a:p>
            <a:pPr marL="0" lvl="1" fontAlgn="ctr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SzPct val="120000"/>
              <a:defRPr/>
            </a:pPr>
            <a:endParaRPr lang="ru-RU" sz="13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4" descr="C:\Users\krasnovaa\Desktop\презентация\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5" y="1739300"/>
            <a:ext cx="288032" cy="312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rasnovaa\Desktop\презентация\21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3" y="2323780"/>
            <a:ext cx="338137" cy="258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rasnovaa\Desktop\презентация\22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17912"/>
            <a:ext cx="284038" cy="2840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rasnovaa\Desktop\презентация\23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2745" y="2168390"/>
            <a:ext cx="411824" cy="197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rasnovaa\Desktop\презентация\24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39" y="2503254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0" y="3406117"/>
            <a:ext cx="4464496" cy="160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16"/>
          <p:cNvSpPr/>
          <p:nvPr/>
        </p:nvSpPr>
        <p:spPr>
          <a:xfrm>
            <a:off x="0" y="3179460"/>
            <a:ext cx="356388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11436" y="3251468"/>
            <a:ext cx="59767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indent="-182563" fontAlgn="ctr">
              <a:lnSpc>
                <a:spcPts val="800"/>
              </a:lnSpc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1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 Desk covers </a:t>
            </a:r>
            <a:endParaRPr lang="en-US" sz="1100" b="1" cap="all" dirty="0" smtClean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2563" indent="-182563" fontAlgn="ctr">
              <a:lnSpc>
                <a:spcPts val="800"/>
              </a:lnSpc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100" b="1" cap="all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basic </a:t>
            </a:r>
            <a:r>
              <a:rPr lang="en-US" sz="11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IT services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512" y="3683516"/>
            <a:ext cx="4284984" cy="1072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0" fontAlgn="ctr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General PC architecture support</a:t>
            </a:r>
          </a:p>
          <a:p>
            <a:pPr marL="285750" lvl="1" indent="-285750" eaLnBrk="0" fontAlgn="ctr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OS Microsoft XP/Vista/W7 and other standard software support;</a:t>
            </a:r>
          </a:p>
          <a:p>
            <a:pPr marL="285750" lvl="1" indent="-285750" eaLnBrk="0" fontAlgn="ctr" hangingPunct="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1st and 2nd line support for line of business COTS </a:t>
            </a:r>
            <a:r>
              <a:rPr lang="en-U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applications (SAP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, Outlook, MS SharePoint и </a:t>
            </a:r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т.д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16016" y="3406116"/>
            <a:ext cx="4427984" cy="16070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ятиугольник 16"/>
          <p:cNvSpPr/>
          <p:nvPr/>
        </p:nvSpPr>
        <p:spPr>
          <a:xfrm>
            <a:off x="4716016" y="3179459"/>
            <a:ext cx="356388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389189" y="3323476"/>
            <a:ext cx="256718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indent="-182563" fontAlgn="ctr">
              <a:lnSpc>
                <a:spcPts val="800"/>
              </a:lnSpc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100" b="1" cap="all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Languages</a:t>
            </a:r>
            <a:endParaRPr lang="en-US" sz="1100" b="1" cap="all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39923" y="3755524"/>
            <a:ext cx="72327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russian</a:t>
            </a:r>
            <a:endParaRPr lang="ru-RU" sz="1300" dirty="0"/>
          </a:p>
        </p:txBody>
      </p:sp>
      <p:sp>
        <p:nvSpPr>
          <p:cNvPr id="31" name="Rectangle 30"/>
          <p:cNvSpPr/>
          <p:nvPr/>
        </p:nvSpPr>
        <p:spPr>
          <a:xfrm>
            <a:off x="5427484" y="4031013"/>
            <a:ext cx="71365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english</a:t>
            </a:r>
            <a:endParaRPr lang="ru-RU" sz="1300" dirty="0"/>
          </a:p>
        </p:txBody>
      </p:sp>
      <p:sp>
        <p:nvSpPr>
          <p:cNvPr id="32" name="Rectangle 31"/>
          <p:cNvSpPr/>
          <p:nvPr/>
        </p:nvSpPr>
        <p:spPr>
          <a:xfrm>
            <a:off x="5439923" y="4299021"/>
            <a:ext cx="7521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german</a:t>
            </a:r>
            <a:endParaRPr lang="en-U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300" dirty="0"/>
          </a:p>
        </p:txBody>
      </p:sp>
      <p:sp>
        <p:nvSpPr>
          <p:cNvPr id="33" name="Rectangle 32"/>
          <p:cNvSpPr/>
          <p:nvPr/>
        </p:nvSpPr>
        <p:spPr>
          <a:xfrm>
            <a:off x="5427484" y="4557438"/>
            <a:ext cx="64953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french</a:t>
            </a:r>
            <a:endParaRPr lang="ru-RU" sz="1300" dirty="0"/>
          </a:p>
        </p:txBody>
      </p:sp>
      <p:sp>
        <p:nvSpPr>
          <p:cNvPr id="34" name="Rectangle 33"/>
          <p:cNvSpPr/>
          <p:nvPr/>
        </p:nvSpPr>
        <p:spPr>
          <a:xfrm>
            <a:off x="7267996" y="3755524"/>
            <a:ext cx="51969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tatar</a:t>
            </a:r>
            <a:endParaRPr lang="ru-RU" sz="1300" dirty="0"/>
          </a:p>
        </p:txBody>
      </p:sp>
      <p:sp>
        <p:nvSpPr>
          <p:cNvPr id="35" name="Rectangle 34"/>
          <p:cNvSpPr/>
          <p:nvPr/>
        </p:nvSpPr>
        <p:spPr>
          <a:xfrm>
            <a:off x="7267996" y="4003869"/>
            <a:ext cx="4635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turk</a:t>
            </a:r>
            <a:endParaRPr lang="ru-RU" sz="1300" dirty="0"/>
          </a:p>
        </p:txBody>
      </p:sp>
      <p:sp>
        <p:nvSpPr>
          <p:cNvPr id="36" name="Rectangle 35"/>
          <p:cNvSpPr/>
          <p:nvPr/>
        </p:nvSpPr>
        <p:spPr>
          <a:xfrm>
            <a:off x="7267996" y="4267284"/>
            <a:ext cx="54694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azeri</a:t>
            </a:r>
            <a:endParaRPr lang="ru-RU" sz="1300" dirty="0"/>
          </a:p>
        </p:txBody>
      </p:sp>
      <p:sp>
        <p:nvSpPr>
          <p:cNvPr id="37" name="Rectangle 36"/>
          <p:cNvSpPr/>
          <p:nvPr/>
        </p:nvSpPr>
        <p:spPr>
          <a:xfrm>
            <a:off x="7267996" y="4531383"/>
            <a:ext cx="63030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uzbek</a:t>
            </a:r>
            <a:endParaRPr lang="ru-RU" sz="1300" dirty="0"/>
          </a:p>
        </p:txBody>
      </p:sp>
      <p:pic>
        <p:nvPicPr>
          <p:cNvPr id="4102" name="Picture 6" descr="C:\Users\krasnovaa\Desktop\презентация\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80" y="3865157"/>
            <a:ext cx="293512" cy="920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krasnovaa\Desktop\презентация\2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264" y="3865156"/>
            <a:ext cx="297724" cy="920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51520" y="6309900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 of Customers listed on the slide are the clients of Fujitsu Group, with ICL Services (ICL Group company) providing services to it.</a:t>
            </a: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119881" y="-27384"/>
            <a:ext cx="7858125" cy="66842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 Desk</a:t>
            </a:r>
          </a:p>
          <a:p>
            <a:pPr algn="l"/>
            <a:r>
              <a:rPr kumimoji="1" lang="en-US" altLang="ja-JP" sz="2000" cap="small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Expertise  </a:t>
            </a:r>
            <a:r>
              <a:rPr kumimoji="1" lang="en-US" altLang="ja-JP" sz="2000" cap="small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1" lang="en-US" altLang="ja-JP" sz="2000" cap="small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kumimoji="1" lang="en-US" altLang="ja-JP" sz="2000" cap="small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kumimoji="1" lang="en-US" sz="2000" b="1" cap="all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Picture 4" descr="bp-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81339" y="5254152"/>
            <a:ext cx="693712" cy="91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0855" y="5180138"/>
            <a:ext cx="1314400" cy="30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3" descr="auchan0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67713" y="5211939"/>
            <a:ext cx="1345032" cy="31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921" r="10409" b="20761"/>
          <a:stretch/>
        </p:blipFill>
        <p:spPr>
          <a:xfrm>
            <a:off x="3131124" y="5684380"/>
            <a:ext cx="751107" cy="49088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042" y="5683765"/>
            <a:ext cx="1012577" cy="544396"/>
          </a:xfrm>
          <a:prstGeom prst="rect">
            <a:avLst/>
          </a:prstGeom>
        </p:spPr>
      </p:pic>
      <p:pic>
        <p:nvPicPr>
          <p:cNvPr id="45" name="Picture 6" descr="https://encrypted-tbn0.gstatic.com/images?q=tbn:ANd9GcRw1ziMU9TZsrgy13uBgV8ePexg5dKieRFhf_Gf6O5aZyh4XJM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55" y="5586360"/>
            <a:ext cx="1314399" cy="2416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6" y="5955101"/>
            <a:ext cx="1247971" cy="27306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95" y="5167093"/>
            <a:ext cx="540443" cy="4096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798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08" y="326707"/>
            <a:ext cx="6768848" cy="654021"/>
          </a:xfrm>
        </p:spPr>
        <p:txBody>
          <a:bodyPr>
            <a:normAutofit/>
          </a:bodyPr>
          <a:lstStyle/>
          <a:p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ICL GROUP</a:t>
            </a:r>
            <a:endParaRPr lang="ru-RU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433728" y="1291407"/>
            <a:ext cx="1266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years  market present</a:t>
            </a:r>
            <a:endParaRPr lang="en-US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12998" y="1229851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ru-RU" sz="3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ru-RU" sz="36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380312" y="2060848"/>
            <a:ext cx="1692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large projects every year</a:t>
            </a: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300192" y="1988840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sz="3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  <a:endParaRPr lang="ru-RU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344308" y="1105580"/>
            <a:ext cx="1908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ea typeface="Tahoma" panose="020B0604030504040204" pitchFamily="34" charset="0"/>
                <a:cs typeface="Tahoma" panose="020B0604030504040204" pitchFamily="34" charset="0"/>
              </a:rPr>
              <a:t>clients around the world</a:t>
            </a:r>
            <a:endParaRPr lang="ru-RU" sz="1400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28184" y="1033572"/>
            <a:ext cx="1368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3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&gt;500</a:t>
            </a:r>
            <a:endParaRPr lang="ru-RU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779912" y="1332057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buSzPct val="100000"/>
              <a:defRPr/>
            </a:pPr>
            <a:r>
              <a:rPr lang="en-US" sz="16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FULL RANGE OF IT-SERVICES</a:t>
            </a:r>
            <a:endParaRPr lang="ru-RU" sz="16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krasnovaa\Desktop\иконки\красные\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588356" cy="5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rasnovaa\Desktop\иконки\красные\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33572"/>
            <a:ext cx="490119" cy="53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rasnovaa\Desktop\иконки\красные\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" y="1336550"/>
            <a:ext cx="541372" cy="54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rasnovaa\Desktop\иконки\красные\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655" y="1337250"/>
            <a:ext cx="686593" cy="52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/>
          <p:cNvSpPr/>
          <p:nvPr/>
        </p:nvSpPr>
        <p:spPr>
          <a:xfrm>
            <a:off x="6254848" y="2996952"/>
            <a:ext cx="2709639" cy="31674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ectangle 82"/>
          <p:cNvSpPr/>
          <p:nvPr/>
        </p:nvSpPr>
        <p:spPr>
          <a:xfrm>
            <a:off x="6183179" y="3005917"/>
            <a:ext cx="28623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en-US" sz="1400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KEY FIGURES</a:t>
            </a:r>
            <a:endParaRPr lang="ru-RU" sz="1400" b="1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4" name="Picture 6" descr="C:\Users\krasnovaa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4849" y="3356992"/>
            <a:ext cx="270963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6372199" y="4243420"/>
            <a:ext cx="1728193" cy="112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90000"/>
              </a:lnSpc>
              <a:spcAft>
                <a:spcPts val="1000"/>
              </a:spcAft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Headcount</a:t>
            </a:r>
          </a:p>
          <a:p>
            <a:pPr fontAlgn="ctr">
              <a:lnSpc>
                <a:spcPct val="90000"/>
              </a:lnSpc>
              <a:spcAft>
                <a:spcPts val="1000"/>
              </a:spcAft>
              <a:buClr>
                <a:srgbClr val="FF0000"/>
              </a:buClr>
              <a:buSzPct val="100000"/>
              <a:defRPr/>
            </a:pPr>
            <a:r>
              <a:rPr lang="de-DE" sz="1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Software Engineers</a:t>
            </a:r>
            <a:endParaRPr lang="en-US" sz="1400" dirty="0" smtClean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ctr">
              <a:lnSpc>
                <a:spcPct val="90000"/>
              </a:lnSpc>
              <a:spcAft>
                <a:spcPts val="1000"/>
              </a:spcAft>
              <a:buClr>
                <a:srgbClr val="FF0000"/>
              </a:buClr>
              <a:buSzPct val="100000"/>
              <a:defRPr/>
            </a:pPr>
            <a:r>
              <a:rPr lang="en-US" sz="14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System Engineers</a:t>
            </a:r>
            <a:endParaRPr lang="en-US" sz="14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72199" y="3409255"/>
            <a:ext cx="172819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en-US" sz="13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Revenue </a:t>
            </a:r>
            <a:r>
              <a:rPr lang="ru-RU" sz="13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300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6241516" y="4077072"/>
            <a:ext cx="27096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8028384" y="4170220"/>
            <a:ext cx="1017114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FF0000"/>
              </a:buClr>
            </a:pP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pPr>
              <a:spcAft>
                <a:spcPts val="1000"/>
              </a:spcAft>
              <a:buClr>
                <a:srgbClr val="FF0000"/>
              </a:buClr>
            </a:pP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  <a:p>
            <a:pPr>
              <a:spcAft>
                <a:spcPts val="1000"/>
              </a:spcAft>
              <a:buClr>
                <a:srgbClr val="FF0000"/>
              </a:buClr>
            </a:pP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&gt;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6372199" y="3645024"/>
            <a:ext cx="257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spcAft>
                <a:spcPct val="0"/>
              </a:spcAft>
              <a:buClr>
                <a:srgbClr val="FF0000"/>
              </a:buClr>
              <a:buSzPct val="100000"/>
              <a:defRPr/>
            </a:pP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5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bln</a:t>
            </a:r>
            <a:r>
              <a:rPr lang="en-US" b="1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RUB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131401" y="2492896"/>
            <a:ext cx="2856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GROUP OF COMPANIES</a:t>
            </a:r>
            <a:endParaRPr lang="ru-RU" b="1" u="sng" dirty="0" smtClean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63"/>
          <p:cNvGrpSpPr/>
          <p:nvPr/>
        </p:nvGrpSpPr>
        <p:grpSpPr>
          <a:xfrm>
            <a:off x="107504" y="3068960"/>
            <a:ext cx="4636896" cy="2952328"/>
            <a:chOff x="683568" y="3068960"/>
            <a:chExt cx="4636896" cy="2952328"/>
          </a:xfrm>
        </p:grpSpPr>
        <p:grpSp>
          <p:nvGrpSpPr>
            <p:cNvPr id="4" name="Группа 59"/>
            <p:cNvGrpSpPr/>
            <p:nvPr/>
          </p:nvGrpSpPr>
          <p:grpSpPr>
            <a:xfrm>
              <a:off x="683568" y="3284984"/>
              <a:ext cx="4636896" cy="2736304"/>
              <a:chOff x="-180528" y="1340768"/>
              <a:chExt cx="4636896" cy="273630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11560" y="1340768"/>
                <a:ext cx="2706000" cy="259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Picture 2" descr="D:\ICL_SERVICES_Presentation-07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8659" t="16445" r="3152" b="21927"/>
              <a:stretch>
                <a:fillRect/>
              </a:stretch>
            </p:blipFill>
            <p:spPr bwMode="auto">
              <a:xfrm>
                <a:off x="1547664" y="2348880"/>
                <a:ext cx="748631" cy="4030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Прямоугольник 51"/>
              <p:cNvSpPr/>
              <p:nvPr/>
            </p:nvSpPr>
            <p:spPr>
              <a:xfrm>
                <a:off x="2915816" y="1700808"/>
                <a:ext cx="136815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GDC Services</a:t>
                </a:r>
                <a:endParaRPr lang="ru-RU" sz="1100" dirty="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-131459" y="2780928"/>
                <a:ext cx="103105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ICL Services</a:t>
                </a:r>
                <a:endParaRPr lang="ru-RU" sz="1100" dirty="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-108520" y="1628800"/>
                <a:ext cx="718466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NPO VS</a:t>
                </a:r>
                <a:endParaRPr lang="ru-RU" sz="1100" dirty="0"/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23528" y="3646185"/>
                <a:ext cx="316835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7338" lvl="1" indent="-287338" algn="ctr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C00000"/>
                  </a:buClr>
                  <a:defRPr/>
                </a:pPr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ICL</a:t>
                </a:r>
                <a:r>
                  <a:rPr lang="ru-RU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Services &amp; Solutions</a:t>
                </a:r>
                <a:b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ru-RU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(</a:t>
                </a:r>
                <a:r>
                  <a:rPr lang="en-US" sz="11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Belgrad</a:t>
                </a:r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, Serbia</a:t>
                </a:r>
                <a:r>
                  <a:rPr lang="ru-RU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)</a:t>
                </a:r>
                <a:endParaRPr lang="ru-RU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3131840" y="2348880"/>
                <a:ext cx="113364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ICL</a:t>
                </a:r>
                <a:r>
                  <a:rPr lang="ru-RU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System</a:t>
                </a:r>
                <a:b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</a:br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 Technologies</a:t>
                </a:r>
                <a:endParaRPr lang="ru-RU" sz="1100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152601" y="2132856"/>
                <a:ext cx="91563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100" b="1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ICLTechno</a:t>
                </a:r>
                <a:endParaRPr lang="ru-RU" sz="1100" dirty="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699792" y="3356992"/>
                <a:ext cx="175657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ICL</a:t>
                </a:r>
                <a:r>
                  <a:rPr lang="ru-RU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Retail Services</a:t>
                </a:r>
                <a:endParaRPr lang="ru-RU" sz="1100" dirty="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-180528" y="3284984"/>
                <a:ext cx="136815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ICL Engineering</a:t>
                </a:r>
                <a:endParaRPr lang="ru-RU" sz="1100" dirty="0"/>
              </a:p>
            </p:txBody>
          </p:sp>
        </p:grpSp>
        <p:sp>
          <p:nvSpPr>
            <p:cNvPr id="63" name="Прямоугольник 62"/>
            <p:cNvSpPr/>
            <p:nvPr/>
          </p:nvSpPr>
          <p:spPr>
            <a:xfrm>
              <a:off x="2051720" y="3068960"/>
              <a:ext cx="151216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ICL-KME CS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166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16039" y="1916832"/>
            <a:ext cx="9144000" cy="18065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1135378"/>
            <a:ext cx="9144000" cy="9868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иугольник 16"/>
          <p:cNvSpPr/>
          <p:nvPr/>
        </p:nvSpPr>
        <p:spPr>
          <a:xfrm>
            <a:off x="0" y="908720"/>
            <a:ext cx="356388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38" name="Titel 1"/>
          <p:cNvSpPr txBox="1">
            <a:spLocks/>
          </p:cNvSpPr>
          <p:nvPr/>
        </p:nvSpPr>
        <p:spPr>
          <a:xfrm>
            <a:off x="138881" y="-27384"/>
            <a:ext cx="7858125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FIELD SUPPORT </a:t>
            </a:r>
            <a:r>
              <a:rPr lang="en-US" sz="2000" b="1" dirty="0" smtClean="0">
                <a:solidFill>
                  <a:schemeClr val="bg1"/>
                </a:solidFill>
              </a:rPr>
              <a:t>SERVICES</a:t>
            </a:r>
            <a:endParaRPr lang="en-US" sz="2000" b="1" dirty="0">
              <a:solidFill>
                <a:schemeClr val="bg1"/>
              </a:solidFill>
            </a:endParaRPr>
          </a:p>
          <a:p>
            <a:pPr algn="l"/>
            <a:r>
              <a:rPr kumimoji="1" lang="en-US" altLang="ja-JP" sz="2000" cap="small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Expertise  and </a:t>
            </a:r>
            <a:r>
              <a:rPr kumimoji="1" lang="en-US" altLang="ja-JP" sz="2000" cap="small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kumimoji="1" lang="en-US" altLang="ja-JP" sz="2000" cap="small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kumimoji="1" lang="en-US" sz="2000" b="1" cap="all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Group 38"/>
          <p:cNvGrpSpPr/>
          <p:nvPr/>
        </p:nvGrpSpPr>
        <p:grpSpPr>
          <a:xfrm>
            <a:off x="451045" y="3861051"/>
            <a:ext cx="1330899" cy="1330899"/>
            <a:chOff x="3532386" y="2938501"/>
            <a:chExt cx="1255638" cy="1255638"/>
          </a:xfrm>
        </p:grpSpPr>
        <p:pic>
          <p:nvPicPr>
            <p:cNvPr id="41" name="Picture 2" descr="Государственный герб России"/>
            <p:cNvPicPr>
              <a:picLocks noChangeAspect="1" noChangeArrowheads="1"/>
            </p:cNvPicPr>
            <p:nvPr/>
          </p:nvPicPr>
          <p:blipFill>
            <a:blip r:embed="rId2" cstate="email">
              <a:grayscl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3968" y="3149866"/>
              <a:ext cx="772474" cy="832907"/>
            </a:xfrm>
            <a:prstGeom prst="rect">
              <a:avLst/>
            </a:prstGeom>
            <a:noFill/>
          </p:spPr>
        </p:pic>
        <p:sp>
          <p:nvSpPr>
            <p:cNvPr id="42" name="Oval 41"/>
            <p:cNvSpPr/>
            <p:nvPr/>
          </p:nvSpPr>
          <p:spPr>
            <a:xfrm>
              <a:off x="3532386" y="2938501"/>
              <a:ext cx="1255638" cy="125563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Group 42"/>
          <p:cNvGrpSpPr/>
          <p:nvPr/>
        </p:nvGrpSpPr>
        <p:grpSpPr>
          <a:xfrm>
            <a:off x="2282676" y="3861051"/>
            <a:ext cx="1330899" cy="1330899"/>
            <a:chOff x="5004048" y="2943302"/>
            <a:chExt cx="1255638" cy="1255638"/>
          </a:xfrm>
        </p:grpSpPr>
        <p:pic>
          <p:nvPicPr>
            <p:cNvPr id="44" name="Picture 2" descr="C:\Users\krasnovaa\Desktop\презентация\shell-logo-png.png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891" y="3068960"/>
              <a:ext cx="854831" cy="86143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Oval 44"/>
            <p:cNvSpPr/>
            <p:nvPr/>
          </p:nvSpPr>
          <p:spPr>
            <a:xfrm>
              <a:off x="5004048" y="2943302"/>
              <a:ext cx="1255638" cy="125563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Oval 46"/>
          <p:cNvSpPr/>
          <p:nvPr/>
        </p:nvSpPr>
        <p:spPr>
          <a:xfrm>
            <a:off x="4012745" y="3861050"/>
            <a:ext cx="1330899" cy="133089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Group 48"/>
          <p:cNvGrpSpPr/>
          <p:nvPr/>
        </p:nvGrpSpPr>
        <p:grpSpPr>
          <a:xfrm>
            <a:off x="5707742" y="3861049"/>
            <a:ext cx="1330899" cy="1330899"/>
            <a:chOff x="7914233" y="2944087"/>
            <a:chExt cx="1255638" cy="1255638"/>
          </a:xfrm>
        </p:grpSpPr>
        <p:pic>
          <p:nvPicPr>
            <p:cNvPr id="50" name="Picture 3" descr="C:\Users\krasnovaa\Desktop\презентация\Lufthansa-logo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=""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908" y="3171608"/>
              <a:ext cx="1112288" cy="83421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Oval 50"/>
            <p:cNvSpPr/>
            <p:nvPr/>
          </p:nvSpPr>
          <p:spPr>
            <a:xfrm>
              <a:off x="7914233" y="2944087"/>
              <a:ext cx="1255638" cy="125563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7460206" y="3861048"/>
            <a:ext cx="1441733" cy="1330899"/>
            <a:chOff x="7561147" y="4468449"/>
            <a:chExt cx="1441733" cy="1330899"/>
          </a:xfrm>
        </p:grpSpPr>
        <p:sp>
          <p:nvSpPr>
            <p:cNvPr id="92" name="Rectangle 91"/>
            <p:cNvSpPr/>
            <p:nvPr/>
          </p:nvSpPr>
          <p:spPr>
            <a:xfrm>
              <a:off x="7561147" y="4713947"/>
              <a:ext cx="1441733" cy="978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LINDORFF, TIKKURILA, ORION PHARMA, CPS COLOR, PEKKANISKA, RUUKKI</a:t>
              </a:r>
              <a:endParaRPr lang="ru-RU" sz="900" dirty="0"/>
            </a:p>
          </p:txBody>
        </p:sp>
        <p:sp>
          <p:nvSpPr>
            <p:cNvPr id="93" name="Oval 92"/>
            <p:cNvSpPr/>
            <p:nvPr/>
          </p:nvSpPr>
          <p:spPr>
            <a:xfrm>
              <a:off x="7591954" y="4468449"/>
              <a:ext cx="1330899" cy="1330899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5536" y="1444714"/>
            <a:ext cx="9196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Effective</a:t>
            </a:r>
            <a:r>
              <a:rPr lang="en-US" sz="2000" b="1" dirty="0">
                <a:solidFill>
                  <a:schemeClr val="bg1"/>
                </a:solidFill>
              </a:rPr>
              <a:t> field support in Russia and in CIS countries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31" name="Straight Connector 130"/>
          <p:cNvCxnSpPr/>
          <p:nvPr/>
        </p:nvCxnSpPr>
        <p:spPr>
          <a:xfrm flipH="1">
            <a:off x="16039" y="2132856"/>
            <a:ext cx="854643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2" name="Пятиугольник 16"/>
          <p:cNvSpPr/>
          <p:nvPr/>
        </p:nvSpPr>
        <p:spPr>
          <a:xfrm flipH="1">
            <a:off x="4816061" y="1895565"/>
            <a:ext cx="434397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5292080" y="1988840"/>
            <a:ext cx="367240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9525" lvl="1" indent="-9525" eaLnBrk="0" fontAlgn="ctr" hangingPunct="0"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2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Key benefits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104693" y="2492896"/>
            <a:ext cx="43952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Specialists are located in all regions of </a:t>
            </a:r>
            <a:r>
              <a:rPr lang="en-US" sz="1400" dirty="0" smtClean="0"/>
              <a:t>Russia</a:t>
            </a:r>
          </a:p>
          <a:p>
            <a:pPr marL="285750" lvl="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Wide </a:t>
            </a:r>
            <a:r>
              <a:rPr lang="en-US" sz="1400" dirty="0"/>
              <a:t>range of supported </a:t>
            </a:r>
            <a:r>
              <a:rPr lang="en-US" sz="1400" dirty="0" smtClean="0"/>
              <a:t>hardware</a:t>
            </a:r>
          </a:p>
          <a:p>
            <a:pPr marL="285750" lvl="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Highly </a:t>
            </a:r>
            <a:r>
              <a:rPr lang="en-US" sz="1400" dirty="0"/>
              <a:t>customizable service </a:t>
            </a:r>
            <a:r>
              <a:rPr lang="en-US" sz="1400" dirty="0" smtClean="0"/>
              <a:t>levels</a:t>
            </a:r>
            <a:endParaRPr lang="en-US" sz="1400" dirty="0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64939" y="980728"/>
            <a:ext cx="46831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lvl="1" indent="-182563" eaLnBrk="0" fontAlgn="ctr" hangingPunct="0">
              <a:lnSpc>
                <a:spcPct val="85000"/>
              </a:lnSpc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200" b="1" cap="all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OUR Services</a:t>
            </a:r>
            <a:endParaRPr lang="en-US" sz="1200" b="1" cap="all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2437" y="5341823"/>
            <a:ext cx="2160239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Russian Ministries and agencies  </a:t>
            </a:r>
          </a:p>
          <a:p>
            <a:pPr algn="ctr"/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Locations</a:t>
            </a:r>
            <a:r>
              <a:rPr lang="en-US" sz="10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10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overRussia</a:t>
            </a:r>
            <a:endParaRPr lang="en-US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23728" y="5380474"/>
            <a:ext cx="1585268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Shell</a:t>
            </a:r>
            <a:endParaRPr lang="en-US" sz="10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SLA</a:t>
            </a:r>
            <a:r>
              <a:rPr lang="en-US" sz="1000" dirty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24x7</a:t>
            </a:r>
            <a:r>
              <a:rPr lang="en-US" sz="1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servers  rooms support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51893" y="5298660"/>
            <a:ext cx="2160239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cap="all" dirty="0">
                <a:ea typeface="Tahoma" panose="020B0604030504040204" pitchFamily="34" charset="0"/>
                <a:cs typeface="Tahoma" panose="020B0604030504040204" pitchFamily="34" charset="0"/>
              </a:rPr>
              <a:t>Lufthansa</a:t>
            </a:r>
          </a:p>
          <a:p>
            <a:pPr algn="ctr"/>
            <a:r>
              <a:rPr lang="en-US" sz="1000" dirty="0">
                <a:ea typeface="Tahoma" panose="020B0604030504040204" pitchFamily="34" charset="0"/>
                <a:cs typeface="Tahoma" panose="020B0604030504040204" pitchFamily="34" charset="0"/>
              </a:rPr>
              <a:t>Location: Moscow, Saint-Petersburg, Kazan, Krasnoyarsk, Samara, Nizhny Novgorod, 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Yekaterinburg. SLA: 24x7</a:t>
            </a:r>
            <a:endParaRPr lang="en-US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380312" y="5323274"/>
            <a:ext cx="1654381" cy="5539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Finnish </a:t>
            </a:r>
            <a:r>
              <a:rPr lang="en-U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companies</a:t>
            </a:r>
          </a:p>
          <a:p>
            <a:pPr algn="ctr"/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9x5, 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equipment support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75492" y="5369440"/>
            <a:ext cx="136815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0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FUJITSU</a:t>
            </a:r>
            <a:endParaRPr lang="en-US" sz="10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Service partner:</a:t>
            </a:r>
            <a:endParaRPr lang="ru-RU" sz="10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SLA</a:t>
            </a:r>
            <a:r>
              <a:rPr lang="en-US" sz="1000" dirty="0">
                <a:ea typeface="Tahoma" panose="020B0604030504040204" pitchFamily="34" charset="0"/>
                <a:cs typeface="Tahoma" panose="020B0604030504040204" pitchFamily="34" charset="0"/>
              </a:rPr>
              <a:t>: 9</a:t>
            </a:r>
            <a:r>
              <a:rPr lang="ru-RU" sz="1000" dirty="0">
                <a:ea typeface="Tahoma" panose="020B0604030504040204" pitchFamily="34" charset="0"/>
                <a:cs typeface="Tahoma" panose="020B0604030504040204" pitchFamily="34" charset="0"/>
              </a:rPr>
              <a:t>х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5, 24x7 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for Fujitsu</a:t>
            </a:r>
            <a:r>
              <a:rPr lang="ru-RU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hardware products in Europe and Russia</a:t>
            </a:r>
            <a:endParaRPr lang="en-US" sz="10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6" descr="http://www.adaco.ro/photos/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048" y="4308108"/>
            <a:ext cx="996443" cy="4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4506640" y="2485847"/>
            <a:ext cx="43952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Certified </a:t>
            </a:r>
            <a:r>
              <a:rPr lang="en-US" sz="1400" dirty="0"/>
              <a:t>specialists </a:t>
            </a:r>
            <a:r>
              <a:rPr lang="en-US" sz="1400" dirty="0" smtClean="0"/>
              <a:t>for </a:t>
            </a:r>
            <a:r>
              <a:rPr lang="en-US" sz="1400" dirty="0"/>
              <a:t>servicing the </a:t>
            </a:r>
            <a:r>
              <a:rPr lang="en-US" sz="1400" dirty="0" smtClean="0"/>
              <a:t>end user and datacenter hardware</a:t>
            </a:r>
          </a:p>
          <a:p>
            <a:pPr marL="285750" lvl="0" indent="-28575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Specialists </a:t>
            </a:r>
            <a:r>
              <a:rPr lang="en-US" sz="1400" dirty="0"/>
              <a:t>who speak foreign languages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2723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2503529"/>
            <a:ext cx="9144000" cy="19734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611560" y="1340768"/>
            <a:ext cx="854643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1520" y="6381908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 of Customers listed on the slide are the clients of Fujitsu Group, with ICL Services (ICL Group company) providing services to it.</a:t>
            </a:r>
          </a:p>
        </p:txBody>
      </p:sp>
      <p:sp>
        <p:nvSpPr>
          <p:cNvPr id="27" name="Пятиугольник 16"/>
          <p:cNvSpPr/>
          <p:nvPr/>
        </p:nvSpPr>
        <p:spPr>
          <a:xfrm>
            <a:off x="0" y="1124744"/>
            <a:ext cx="356388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62039" y="1229767"/>
            <a:ext cx="261381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lvl="1" indent="-182563" eaLnBrk="0" fontAlgn="ctr" hangingPunct="0">
              <a:lnSpc>
                <a:spcPct val="85000"/>
              </a:lnSpc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1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Coverage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8235" y="1824440"/>
            <a:ext cx="7765765" cy="277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20000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High quality, professional and secure 24x7 IT Infrastructure management services for global customers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0" y="2503530"/>
            <a:ext cx="8546434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Пятиугольник 16"/>
          <p:cNvSpPr/>
          <p:nvPr/>
        </p:nvSpPr>
        <p:spPr>
          <a:xfrm flipH="1">
            <a:off x="4800022" y="2276872"/>
            <a:ext cx="434397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5364088" y="2309887"/>
            <a:ext cx="367240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9525" lvl="1" indent="-9525" eaLnBrk="0" fontAlgn="ctr" hangingPunct="0"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1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2nd and 3rd line support for the Dynamic Infrastructure Portfolio </a:t>
            </a:r>
            <a:r>
              <a:rPr lang="en-US" sz="1100" b="1" cap="all" dirty="0" smtClean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Elements</a:t>
            </a:r>
            <a:endParaRPr lang="en-US" sz="1100" b="1" cap="all" dirty="0">
              <a:solidFill>
                <a:schemeClr val="bg1">
                  <a:lumMod val="5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6947" y="1772816"/>
            <a:ext cx="602895" cy="597331"/>
          </a:xfrm>
          <a:prstGeom prst="rect">
            <a:avLst/>
          </a:prstGeom>
          <a:blipFill dpi="0" rotWithShape="1">
            <a:blip r:embed="rId3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35"/>
          <p:cNvSpPr/>
          <p:nvPr/>
        </p:nvSpPr>
        <p:spPr>
          <a:xfrm>
            <a:off x="189232" y="2690778"/>
            <a:ext cx="54599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Managed Data Center</a:t>
            </a:r>
          </a:p>
          <a:p>
            <a:pPr marL="574675" lvl="2" indent="-2857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Managed Server (UNIX, WINTEL, E-Mail, Enterprise Management, Virtualization, Databases, IT security, </a:t>
            </a:r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74675" lvl="2" indent="-2857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Managed Storage (NetApp, EMC, Backup/Recovery, </a:t>
            </a:r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74675" lvl="2" indent="-2857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Managed Networks (LAN, WAN, VPN, DSL, Network Security </a:t>
            </a:r>
            <a:r>
              <a:rPr lang="en-US" sz="1300" dirty="0" err="1"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10893" y="2917901"/>
            <a:ext cx="3219298" cy="637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Managed Workplace (RDM, Software Delivery, Image Management, Application Packaging and Testing) 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0" y="4467194"/>
            <a:ext cx="8509922" cy="1949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" name="Пятиугольник 16"/>
          <p:cNvSpPr/>
          <p:nvPr/>
        </p:nvSpPr>
        <p:spPr>
          <a:xfrm flipH="1">
            <a:off x="4820272" y="4260033"/>
            <a:ext cx="4343978" cy="453315"/>
          </a:xfrm>
          <a:custGeom>
            <a:avLst/>
            <a:gdLst>
              <a:gd name="connsiteX0" fmla="*/ 0 w 3836598"/>
              <a:gd name="connsiteY0" fmla="*/ 0 h 576064"/>
              <a:gd name="connsiteX1" fmla="*/ 3709956 w 3836598"/>
              <a:gd name="connsiteY1" fmla="*/ 0 h 576064"/>
              <a:gd name="connsiteX2" fmla="*/ 3836598 w 3836598"/>
              <a:gd name="connsiteY2" fmla="*/ 288032 h 576064"/>
              <a:gd name="connsiteX3" fmla="*/ 3709956 w 3836598"/>
              <a:gd name="connsiteY3" fmla="*/ 576064 h 576064"/>
              <a:gd name="connsiteX4" fmla="*/ 0 w 3836598"/>
              <a:gd name="connsiteY4" fmla="*/ 576064 h 576064"/>
              <a:gd name="connsiteX5" fmla="*/ 0 w 3836598"/>
              <a:gd name="connsiteY5" fmla="*/ 0 h 576064"/>
              <a:gd name="connsiteX0" fmla="*/ 0 w 3988998"/>
              <a:gd name="connsiteY0" fmla="*/ 0 h 576064"/>
              <a:gd name="connsiteX1" fmla="*/ 3709956 w 3988998"/>
              <a:gd name="connsiteY1" fmla="*/ 0 h 576064"/>
              <a:gd name="connsiteX2" fmla="*/ 3988998 w 3988998"/>
              <a:gd name="connsiteY2" fmla="*/ 268982 h 576064"/>
              <a:gd name="connsiteX3" fmla="*/ 3709956 w 3988998"/>
              <a:gd name="connsiteY3" fmla="*/ 576064 h 576064"/>
              <a:gd name="connsiteX4" fmla="*/ 0 w 3988998"/>
              <a:gd name="connsiteY4" fmla="*/ 576064 h 576064"/>
              <a:gd name="connsiteX5" fmla="*/ 0 w 3988998"/>
              <a:gd name="connsiteY5" fmla="*/ 0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8998" h="576064">
                <a:moveTo>
                  <a:pt x="0" y="0"/>
                </a:moveTo>
                <a:lnTo>
                  <a:pt x="3709956" y="0"/>
                </a:lnTo>
                <a:lnTo>
                  <a:pt x="3988998" y="268982"/>
                </a:lnTo>
                <a:lnTo>
                  <a:pt x="3709956" y="576064"/>
                </a:lnTo>
                <a:lnTo>
                  <a:pt x="0" y="5760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noFill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147047" y="4365104"/>
            <a:ext cx="224137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9525" lvl="1" indent="-9525" eaLnBrk="0" fontAlgn="ctr" hangingPunct="0">
              <a:spcBef>
                <a:spcPct val="45000"/>
              </a:spcBef>
              <a:buClr>
                <a:schemeClr val="tx2"/>
              </a:buClr>
              <a:buSzPct val="80000"/>
              <a:defRPr/>
            </a:pPr>
            <a:r>
              <a:rPr lang="en-US" sz="1100" b="1" cap="all" dirty="0">
                <a:solidFill>
                  <a:schemeClr val="bg1">
                    <a:lumMod val="5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Quality and Standards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03648" y="4869160"/>
            <a:ext cx="7272808" cy="45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120000"/>
            </a:pP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ISO 27001, ISO </a:t>
            </a:r>
            <a:r>
              <a:rPr lang="en-U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9001:2011, ISO 20000  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and ISAE 3402 Type </a:t>
            </a:r>
            <a:r>
              <a:rPr lang="en-U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 (SAS 70)</a:t>
            </a:r>
            <a:r>
              <a:rPr lang="en-U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300" dirty="0">
                <a:ea typeface="Tahoma" panose="020B0604030504040204" pitchFamily="34" charset="0"/>
                <a:cs typeface="Tahoma" panose="020B0604030504040204" pitchFamily="34" charset="0"/>
              </a:rPr>
              <a:t>accreditation for Infrastructure Services </a:t>
            </a:r>
            <a:r>
              <a:rPr lang="en-US" sz="1300" dirty="0" smtClean="0">
                <a:ea typeface="Tahoma" panose="020B0604030504040204" pitchFamily="34" charset="0"/>
                <a:cs typeface="Tahoma" panose="020B0604030504040204" pitchFamily="34" charset="0"/>
              </a:rPr>
              <a:t>delivery</a:t>
            </a:r>
            <a:endParaRPr lang="en-US" sz="13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37695" y="4830737"/>
            <a:ext cx="611826" cy="558490"/>
          </a:xfrm>
          <a:prstGeom prst="rect">
            <a:avLst/>
          </a:prstGeom>
          <a:blipFill dpi="0" rotWithShape="1">
            <a:blip r:embed="rId4" cstate="print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itel 1"/>
          <p:cNvSpPr txBox="1">
            <a:spLocks/>
          </p:cNvSpPr>
          <p:nvPr/>
        </p:nvSpPr>
        <p:spPr>
          <a:xfrm>
            <a:off x="65809" y="-18256"/>
            <a:ext cx="7858125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REMOTE Infrastructure MANAGEMENT</a:t>
            </a:r>
            <a:endParaRPr lang="en-US" sz="2000" b="1" cap="all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kumimoji="1" lang="en-US" altLang="ja-JP" sz="2000" cap="small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Expertise  </a:t>
            </a:r>
            <a:r>
              <a:rPr kumimoji="1" lang="en-US" altLang="ja-JP" sz="2000" cap="small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kumimoji="1" lang="en-US" altLang="ja-JP" sz="2000" cap="small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kumimoji="1" lang="en-US" sz="2000" b="1" cap="all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59" descr="Daiml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341" y="5846302"/>
            <a:ext cx="1218875" cy="365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http://www.adaco.ro/photos/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52" y="5664166"/>
            <a:ext cx="1073590" cy="4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Itella Corporati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86" y="5517232"/>
            <a:ext cx="1008112" cy="72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63" y="5600631"/>
            <a:ext cx="864097" cy="2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4" descr="http://2.bp.blogspot.com/-eVYExh5IyRc/UKpavET0IqI/AAAAAAAAAzo/ldyAn2_hTkQ/s1600/sharp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90" y="5647946"/>
            <a:ext cx="1027720" cy="209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http://upload.wikimedia.org/wikipedia/fr/d/d7/LogoSoite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963" y="5860958"/>
            <a:ext cx="864096" cy="5117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077" y="5584368"/>
            <a:ext cx="570841" cy="659867"/>
          </a:xfrm>
          <a:prstGeom prst="rect">
            <a:avLst/>
          </a:prstGeom>
        </p:spPr>
      </p:pic>
      <p:pic>
        <p:nvPicPr>
          <p:cNvPr id="50" name="Picture 16" descr="http://www.propertymall.com/press/images/27613p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789" y="5605756"/>
            <a:ext cx="769003" cy="65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03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60"/>
          <p:cNvSpPr txBox="1"/>
          <p:nvPr/>
        </p:nvSpPr>
        <p:spPr>
          <a:xfrm>
            <a:off x="251520" y="6381908"/>
            <a:ext cx="8784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Majority of Customers listed on the slide are the clients of Fujitsu Group, with ICL Services (ICL Group company) providing services to it.</a:t>
            </a:r>
          </a:p>
        </p:txBody>
      </p:sp>
      <p:sp>
        <p:nvSpPr>
          <p:cNvPr id="62" name="Pentagon 23"/>
          <p:cNvSpPr/>
          <p:nvPr/>
        </p:nvSpPr>
        <p:spPr>
          <a:xfrm rot="5400000">
            <a:off x="877338" y="777555"/>
            <a:ext cx="1204223" cy="1912070"/>
          </a:xfrm>
          <a:custGeom>
            <a:avLst/>
            <a:gdLst>
              <a:gd name="connsiteX0" fmla="*/ 0 w 1296142"/>
              <a:gd name="connsiteY0" fmla="*/ 0 h 1812508"/>
              <a:gd name="connsiteX1" fmla="*/ 648071 w 1296142"/>
              <a:gd name="connsiteY1" fmla="*/ 0 h 1812508"/>
              <a:gd name="connsiteX2" fmla="*/ 1296142 w 1296142"/>
              <a:gd name="connsiteY2" fmla="*/ 906254 h 1812508"/>
              <a:gd name="connsiteX3" fmla="*/ 648071 w 1296142"/>
              <a:gd name="connsiteY3" fmla="*/ 1812508 h 1812508"/>
              <a:gd name="connsiteX4" fmla="*/ 0 w 1296142"/>
              <a:gd name="connsiteY4" fmla="*/ 1812508 h 1812508"/>
              <a:gd name="connsiteX5" fmla="*/ 0 w 1296142"/>
              <a:gd name="connsiteY5" fmla="*/ 0 h 1812508"/>
              <a:gd name="connsiteX0" fmla="*/ 0 w 1179184"/>
              <a:gd name="connsiteY0" fmla="*/ 0 h 1812508"/>
              <a:gd name="connsiteX1" fmla="*/ 648071 w 1179184"/>
              <a:gd name="connsiteY1" fmla="*/ 0 h 1812508"/>
              <a:gd name="connsiteX2" fmla="*/ 1179184 w 1179184"/>
              <a:gd name="connsiteY2" fmla="*/ 906254 h 1812508"/>
              <a:gd name="connsiteX3" fmla="*/ 648071 w 1179184"/>
              <a:gd name="connsiteY3" fmla="*/ 1812508 h 1812508"/>
              <a:gd name="connsiteX4" fmla="*/ 0 w 1179184"/>
              <a:gd name="connsiteY4" fmla="*/ 1812508 h 1812508"/>
              <a:gd name="connsiteX5" fmla="*/ 0 w 1179184"/>
              <a:gd name="connsiteY5" fmla="*/ 0 h 1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184" h="1812508">
                <a:moveTo>
                  <a:pt x="0" y="0"/>
                </a:moveTo>
                <a:lnTo>
                  <a:pt x="648071" y="0"/>
                </a:lnTo>
                <a:lnTo>
                  <a:pt x="1179184" y="906254"/>
                </a:lnTo>
                <a:lnTo>
                  <a:pt x="648071" y="1812508"/>
                </a:lnTo>
                <a:lnTo>
                  <a:pt x="0" y="18125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Pentagon 23"/>
          <p:cNvSpPr/>
          <p:nvPr/>
        </p:nvSpPr>
        <p:spPr>
          <a:xfrm rot="5400000">
            <a:off x="2943424" y="777554"/>
            <a:ext cx="1204223" cy="1912070"/>
          </a:xfrm>
          <a:custGeom>
            <a:avLst/>
            <a:gdLst>
              <a:gd name="connsiteX0" fmla="*/ 0 w 1296142"/>
              <a:gd name="connsiteY0" fmla="*/ 0 h 1812508"/>
              <a:gd name="connsiteX1" fmla="*/ 648071 w 1296142"/>
              <a:gd name="connsiteY1" fmla="*/ 0 h 1812508"/>
              <a:gd name="connsiteX2" fmla="*/ 1296142 w 1296142"/>
              <a:gd name="connsiteY2" fmla="*/ 906254 h 1812508"/>
              <a:gd name="connsiteX3" fmla="*/ 648071 w 1296142"/>
              <a:gd name="connsiteY3" fmla="*/ 1812508 h 1812508"/>
              <a:gd name="connsiteX4" fmla="*/ 0 w 1296142"/>
              <a:gd name="connsiteY4" fmla="*/ 1812508 h 1812508"/>
              <a:gd name="connsiteX5" fmla="*/ 0 w 1296142"/>
              <a:gd name="connsiteY5" fmla="*/ 0 h 1812508"/>
              <a:gd name="connsiteX0" fmla="*/ 0 w 1179184"/>
              <a:gd name="connsiteY0" fmla="*/ 0 h 1812508"/>
              <a:gd name="connsiteX1" fmla="*/ 648071 w 1179184"/>
              <a:gd name="connsiteY1" fmla="*/ 0 h 1812508"/>
              <a:gd name="connsiteX2" fmla="*/ 1179184 w 1179184"/>
              <a:gd name="connsiteY2" fmla="*/ 906254 h 1812508"/>
              <a:gd name="connsiteX3" fmla="*/ 648071 w 1179184"/>
              <a:gd name="connsiteY3" fmla="*/ 1812508 h 1812508"/>
              <a:gd name="connsiteX4" fmla="*/ 0 w 1179184"/>
              <a:gd name="connsiteY4" fmla="*/ 1812508 h 1812508"/>
              <a:gd name="connsiteX5" fmla="*/ 0 w 1179184"/>
              <a:gd name="connsiteY5" fmla="*/ 0 h 1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184" h="1812508">
                <a:moveTo>
                  <a:pt x="0" y="0"/>
                </a:moveTo>
                <a:lnTo>
                  <a:pt x="648071" y="0"/>
                </a:lnTo>
                <a:lnTo>
                  <a:pt x="1179184" y="906254"/>
                </a:lnTo>
                <a:lnTo>
                  <a:pt x="648071" y="1812508"/>
                </a:lnTo>
                <a:lnTo>
                  <a:pt x="0" y="18125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Pentagon 23"/>
          <p:cNvSpPr/>
          <p:nvPr/>
        </p:nvSpPr>
        <p:spPr>
          <a:xfrm rot="5400000">
            <a:off x="5000000" y="790732"/>
            <a:ext cx="1204223" cy="1912070"/>
          </a:xfrm>
          <a:custGeom>
            <a:avLst/>
            <a:gdLst>
              <a:gd name="connsiteX0" fmla="*/ 0 w 1296142"/>
              <a:gd name="connsiteY0" fmla="*/ 0 h 1812508"/>
              <a:gd name="connsiteX1" fmla="*/ 648071 w 1296142"/>
              <a:gd name="connsiteY1" fmla="*/ 0 h 1812508"/>
              <a:gd name="connsiteX2" fmla="*/ 1296142 w 1296142"/>
              <a:gd name="connsiteY2" fmla="*/ 906254 h 1812508"/>
              <a:gd name="connsiteX3" fmla="*/ 648071 w 1296142"/>
              <a:gd name="connsiteY3" fmla="*/ 1812508 h 1812508"/>
              <a:gd name="connsiteX4" fmla="*/ 0 w 1296142"/>
              <a:gd name="connsiteY4" fmla="*/ 1812508 h 1812508"/>
              <a:gd name="connsiteX5" fmla="*/ 0 w 1296142"/>
              <a:gd name="connsiteY5" fmla="*/ 0 h 1812508"/>
              <a:gd name="connsiteX0" fmla="*/ 0 w 1179184"/>
              <a:gd name="connsiteY0" fmla="*/ 0 h 1812508"/>
              <a:gd name="connsiteX1" fmla="*/ 648071 w 1179184"/>
              <a:gd name="connsiteY1" fmla="*/ 0 h 1812508"/>
              <a:gd name="connsiteX2" fmla="*/ 1179184 w 1179184"/>
              <a:gd name="connsiteY2" fmla="*/ 906254 h 1812508"/>
              <a:gd name="connsiteX3" fmla="*/ 648071 w 1179184"/>
              <a:gd name="connsiteY3" fmla="*/ 1812508 h 1812508"/>
              <a:gd name="connsiteX4" fmla="*/ 0 w 1179184"/>
              <a:gd name="connsiteY4" fmla="*/ 1812508 h 1812508"/>
              <a:gd name="connsiteX5" fmla="*/ 0 w 1179184"/>
              <a:gd name="connsiteY5" fmla="*/ 0 h 1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184" h="1812508">
                <a:moveTo>
                  <a:pt x="0" y="0"/>
                </a:moveTo>
                <a:lnTo>
                  <a:pt x="648071" y="0"/>
                </a:lnTo>
                <a:lnTo>
                  <a:pt x="1179184" y="906254"/>
                </a:lnTo>
                <a:lnTo>
                  <a:pt x="648071" y="1812508"/>
                </a:lnTo>
                <a:lnTo>
                  <a:pt x="0" y="18125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Pentagon 23"/>
          <p:cNvSpPr/>
          <p:nvPr/>
        </p:nvSpPr>
        <p:spPr>
          <a:xfrm rot="5400000">
            <a:off x="7048369" y="790733"/>
            <a:ext cx="1204223" cy="1912070"/>
          </a:xfrm>
          <a:custGeom>
            <a:avLst/>
            <a:gdLst>
              <a:gd name="connsiteX0" fmla="*/ 0 w 1296142"/>
              <a:gd name="connsiteY0" fmla="*/ 0 h 1812508"/>
              <a:gd name="connsiteX1" fmla="*/ 648071 w 1296142"/>
              <a:gd name="connsiteY1" fmla="*/ 0 h 1812508"/>
              <a:gd name="connsiteX2" fmla="*/ 1296142 w 1296142"/>
              <a:gd name="connsiteY2" fmla="*/ 906254 h 1812508"/>
              <a:gd name="connsiteX3" fmla="*/ 648071 w 1296142"/>
              <a:gd name="connsiteY3" fmla="*/ 1812508 h 1812508"/>
              <a:gd name="connsiteX4" fmla="*/ 0 w 1296142"/>
              <a:gd name="connsiteY4" fmla="*/ 1812508 h 1812508"/>
              <a:gd name="connsiteX5" fmla="*/ 0 w 1296142"/>
              <a:gd name="connsiteY5" fmla="*/ 0 h 1812508"/>
              <a:gd name="connsiteX0" fmla="*/ 0 w 1179184"/>
              <a:gd name="connsiteY0" fmla="*/ 0 h 1812508"/>
              <a:gd name="connsiteX1" fmla="*/ 648071 w 1179184"/>
              <a:gd name="connsiteY1" fmla="*/ 0 h 1812508"/>
              <a:gd name="connsiteX2" fmla="*/ 1179184 w 1179184"/>
              <a:gd name="connsiteY2" fmla="*/ 906254 h 1812508"/>
              <a:gd name="connsiteX3" fmla="*/ 648071 w 1179184"/>
              <a:gd name="connsiteY3" fmla="*/ 1812508 h 1812508"/>
              <a:gd name="connsiteX4" fmla="*/ 0 w 1179184"/>
              <a:gd name="connsiteY4" fmla="*/ 1812508 h 1812508"/>
              <a:gd name="connsiteX5" fmla="*/ 0 w 1179184"/>
              <a:gd name="connsiteY5" fmla="*/ 0 h 181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184" h="1812508">
                <a:moveTo>
                  <a:pt x="0" y="0"/>
                </a:moveTo>
                <a:lnTo>
                  <a:pt x="648071" y="0"/>
                </a:lnTo>
                <a:lnTo>
                  <a:pt x="1179184" y="906254"/>
                </a:lnTo>
                <a:lnTo>
                  <a:pt x="648071" y="1812508"/>
                </a:lnTo>
                <a:lnTo>
                  <a:pt x="0" y="181250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Rectangle 65"/>
          <p:cNvSpPr/>
          <p:nvPr/>
        </p:nvSpPr>
        <p:spPr>
          <a:xfrm>
            <a:off x="656425" y="1250164"/>
            <a:ext cx="16811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Retail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696390" y="1286527"/>
            <a:ext cx="1699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Logistics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752468" y="1157832"/>
            <a:ext cx="1699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Mobile development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00837" y="1157832"/>
            <a:ext cx="1699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cap="all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Business Automation</a:t>
            </a:r>
          </a:p>
        </p:txBody>
      </p:sp>
      <p:pic>
        <p:nvPicPr>
          <p:cNvPr id="70" name="Picture 2" descr="C:\Users\krasnovaa\Desktop\презентация\3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22" y="1657063"/>
            <a:ext cx="543453" cy="427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krasnovaa\Desktop\презентация\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64" y="1635535"/>
            <a:ext cx="468970" cy="4707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:\Users\krasnovaa\Desktop\презентация\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293" y="1686029"/>
            <a:ext cx="251634" cy="433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" descr="C:\Users\krasnovaa\Desktop\презентация\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145" y="1697099"/>
            <a:ext cx="462670" cy="4606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523414" y="2633033"/>
            <a:ext cx="423223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indent="-182563" fontAlgn="ctr">
              <a:spcBef>
                <a:spcPct val="45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sz="1100" b="1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development and Integration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51520" y="2960058"/>
            <a:ext cx="4144155" cy="1873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Bespoke development using Java (J2SE, J2EE, J2ME), Microsoft (MS </a:t>
            </a:r>
            <a:r>
              <a:rPr lang="en-US" sz="1100" dirty="0" err="1">
                <a:ea typeface="Tahoma" panose="020B0604030504040204" pitchFamily="34" charset="0"/>
                <a:cs typeface="Tahoma" panose="020B0604030504040204" pitchFamily="34" charset="0"/>
              </a:rPr>
              <a:t>.Net</a:t>
            </a: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 Framework, MOSS, MSF), Oracle  (Oracle Database and Application Server, BI, Portal, SOA, BPEL, RAC).</a:t>
            </a:r>
          </a:p>
          <a:p>
            <a:pPr marL="171450" lvl="1" indent="-1714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Application Integration using enterprise solutions (Sonic ESB, Sonic MQ, Apache Camel, MS BizTalk, Azure)</a:t>
            </a:r>
          </a:p>
          <a:p>
            <a:pPr marL="171450" lvl="1" indent="-1714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Development for mobile platforms iOS, Android, WP (iOS SDK, Cocoa Touch, Objective-C, Android SDK, Windows Phone 7/8, Silverlight)</a:t>
            </a:r>
          </a:p>
          <a:p>
            <a:pPr marL="171450" lvl="1" indent="-17145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Application testing - Dedicated Software Test Team: 30 FTE (ISEB and Microsoft certified)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911768" y="2633033"/>
            <a:ext cx="423223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indent="-182563" fontAlgn="ctr">
              <a:spcBef>
                <a:spcPct val="45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sz="1100" b="1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Management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837311" y="2960058"/>
            <a:ext cx="4127177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 fontAlgn="ctr"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Application </a:t>
            </a:r>
            <a:r>
              <a:rPr lang="en-US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 Support </a:t>
            </a: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Maintenance</a:t>
            </a:r>
            <a:endParaRPr lang="en-US" sz="11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1" indent="-177800" fontAlgn="ctr"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Application Re-design  and </a:t>
            </a:r>
            <a:r>
              <a:rPr lang="en-US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reengineering, </a:t>
            </a: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legacy </a:t>
            </a:r>
            <a:r>
              <a:rPr lang="en-US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modernization</a:t>
            </a:r>
            <a:endParaRPr lang="en-US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4894905" y="3675908"/>
            <a:ext cx="423223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82563" indent="-182563" fontAlgn="ctr">
              <a:spcBef>
                <a:spcPct val="45000"/>
              </a:spcBef>
              <a:buClr>
                <a:schemeClr val="tx2"/>
              </a:buClr>
              <a:buSzPct val="80000"/>
              <a:buFont typeface="Wingdings" pitchFamily="2" charset="2"/>
              <a:buNone/>
            </a:pPr>
            <a:r>
              <a:rPr lang="en-US" sz="1100" b="1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Process Automation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837311" y="4002933"/>
            <a:ext cx="4127177" cy="617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1" indent="-17780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Automated process discovery </a:t>
            </a:r>
            <a:endParaRPr lang="en-US" sz="1100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7800" lvl="1" indent="-17780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ITSM </a:t>
            </a: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consulting &amp; automation (e.g. </a:t>
            </a:r>
            <a:r>
              <a:rPr lang="en-US" sz="1100" dirty="0" err="1">
                <a:ea typeface="Tahoma" panose="020B0604030504040204" pitchFamily="34" charset="0"/>
                <a:cs typeface="Tahoma" panose="020B0604030504040204" pitchFamily="34" charset="0"/>
              </a:rPr>
              <a:t>ServiceNow</a:t>
            </a: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, OTRS)</a:t>
            </a:r>
          </a:p>
          <a:p>
            <a:pPr marL="177800" lvl="1" indent="-177800" fontAlgn="ctr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100" dirty="0">
                <a:ea typeface="Tahoma" panose="020B0604030504040204" pitchFamily="34" charset="0"/>
                <a:cs typeface="Tahoma" panose="020B0604030504040204" pitchFamily="34" charset="0"/>
              </a:rPr>
              <a:t>BP consulting &amp; automation (e.g. Business Studio, </a:t>
            </a:r>
            <a:r>
              <a:rPr lang="en-US" sz="1100" dirty="0" err="1">
                <a:ea typeface="Tahoma" panose="020B0604030504040204" pitchFamily="34" charset="0"/>
                <a:cs typeface="Tahoma" panose="020B0604030504040204" pitchFamily="34" charset="0"/>
              </a:rPr>
              <a:t>Nintex</a:t>
            </a:r>
            <a:r>
              <a:rPr lang="en-US" sz="1100" dirty="0" smtClean="0"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1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Titel 1"/>
          <p:cNvSpPr txBox="1">
            <a:spLocks/>
          </p:cNvSpPr>
          <p:nvPr/>
        </p:nvSpPr>
        <p:spPr>
          <a:xfrm>
            <a:off x="64256" y="-27384"/>
            <a:ext cx="7858125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cap="all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BUSINESS </a:t>
            </a:r>
            <a:r>
              <a:rPr lang="en-US" sz="2000" b="1" cap="all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AND Application </a:t>
            </a:r>
            <a:r>
              <a:rPr lang="en-US" sz="2000" b="1" cap="all" dirty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</a:p>
          <a:p>
            <a:pPr algn="l"/>
            <a:r>
              <a:rPr kumimoji="1" lang="en-US" altLang="ja-JP" sz="2000" cap="small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Expertise  and </a:t>
            </a:r>
            <a:r>
              <a:rPr kumimoji="1" lang="en-US" altLang="ja-JP" sz="2000" cap="small" dirty="0" smtClean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  <a:endParaRPr kumimoji="1" lang="en-US" sz="2000" b="1" cap="all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" name="Picture 16" descr="http://ocenkasochi.ru/sites/default/files/x5retail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906" r="72783" b="31399"/>
          <a:stretch/>
        </p:blipFill>
        <p:spPr bwMode="auto">
          <a:xfrm>
            <a:off x="1140571" y="5745341"/>
            <a:ext cx="720080" cy="554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3" descr="C:\sari\Logot\sokos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74545" y="5847971"/>
            <a:ext cx="429910" cy="42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84" descr="C:\sari\SMJSOKOSABC-ohjeet\abc.gif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903468" y="5774632"/>
            <a:ext cx="416551" cy="4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9" descr="RadioShack homepag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425750" y="5352864"/>
            <a:ext cx="1152128" cy="3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" descr="image00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203266" y="5414778"/>
            <a:ext cx="754163" cy="31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 descr="Itella Corporation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59975" y="5731386"/>
            <a:ext cx="757807" cy="5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 descr="nicetumma_iso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01245" y="5473071"/>
            <a:ext cx="734732" cy="1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4" descr="http://ceoworld.biz/ceo/wp-content/uploads/2009/07/Koninklijke-Ahold.gif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52587" y="5367486"/>
            <a:ext cx="897968" cy="33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1" descr="C:\Users\Reym\Desktop\Лого\gazprom_logo_rus.gif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649869" y="5714058"/>
            <a:ext cx="897576" cy="495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2" descr="http://cdn1.img22.rian.ru/images/51109/32/511093217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870" t="34245" r="11148" b="32675"/>
          <a:stretch/>
        </p:blipFill>
        <p:spPr bwMode="auto">
          <a:xfrm>
            <a:off x="6118381" y="5360779"/>
            <a:ext cx="1152128" cy="3724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4" descr="Stockmann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432768" y="5958338"/>
            <a:ext cx="13858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31" descr="shopko.jpg"/>
          <p:cNvPicPr>
            <a:picLocks noChangeAspect="1"/>
          </p:cNvPicPr>
          <p:nvPr/>
        </p:nvPicPr>
        <p:blipFill>
          <a:blip r:embed="rId20" cstate="email"/>
          <a:stretch>
            <a:fillRect/>
          </a:stretch>
        </p:blipFill>
        <p:spPr>
          <a:xfrm>
            <a:off x="6372200" y="5885578"/>
            <a:ext cx="935286" cy="32403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30" y="5733256"/>
            <a:ext cx="670518" cy="48500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13" b="25849"/>
          <a:stretch/>
        </p:blipFill>
        <p:spPr>
          <a:xfrm>
            <a:off x="5163969" y="5424442"/>
            <a:ext cx="876281" cy="260548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28" y="5448302"/>
            <a:ext cx="758230" cy="22032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1" t="16704" r="6453" b="19542"/>
          <a:stretch/>
        </p:blipFill>
        <p:spPr>
          <a:xfrm>
            <a:off x="370772" y="5470334"/>
            <a:ext cx="870709" cy="227668"/>
          </a:xfrm>
          <a:prstGeom prst="rect">
            <a:avLst/>
          </a:prstGeom>
        </p:spPr>
      </p:pic>
      <p:pic>
        <p:nvPicPr>
          <p:cNvPr id="91" name="Picture 99" descr="smwbr [更新済み]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4529511" y="5733256"/>
            <a:ext cx="978593" cy="60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1" y="5815326"/>
            <a:ext cx="958960" cy="5058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972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krasnovaa\Desktop\iStock_000013660457_Smal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7" t="12462" r="-1127" b="18834"/>
          <a:stretch/>
        </p:blipFill>
        <p:spPr bwMode="auto">
          <a:xfrm>
            <a:off x="4621167" y="2132856"/>
            <a:ext cx="4363959" cy="436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1" fontAlgn="base" hangingPunct="1"/>
            <a:r>
              <a:rPr lang="en-US" sz="2000" cap="all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Consulting</a:t>
            </a:r>
            <a:br>
              <a:rPr lang="en-US" sz="2000" cap="all" dirty="0" smtClean="0">
                <a:solidFill>
                  <a:srgbClr val="FFFFFF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ja-JP" sz="2000" b="0" kern="1200" cap="small" dirty="0" smtClean="0">
                <a:solidFill>
                  <a:srgbClr val="FFFFFF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>Expertise  and Services</a:t>
            </a:r>
            <a:r>
              <a:rPr lang="en-US" sz="2000" kern="1200" cap="all" dirty="0" smtClean="0">
                <a:solidFill>
                  <a:srgbClr val="FFFFFF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000" kern="1200" cap="all" dirty="0" smtClean="0">
                <a:solidFill>
                  <a:srgbClr val="FFFFFF"/>
                </a:solidFill>
                <a:latin typeface="Arial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cap="all" dirty="0">
              <a:solidFill>
                <a:srgbClr val="FFFFFF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2"/>
          <p:cNvGrpSpPr/>
          <p:nvPr/>
        </p:nvGrpSpPr>
        <p:grpSpPr>
          <a:xfrm>
            <a:off x="4753108" y="852285"/>
            <a:ext cx="4216496" cy="1196266"/>
            <a:chOff x="4745659" y="4917662"/>
            <a:chExt cx="4216496" cy="1196266"/>
          </a:xfrm>
        </p:grpSpPr>
        <p:pic>
          <p:nvPicPr>
            <p:cNvPr id="4" name="Picture 6" descr="http://www.libyaca.com/yahoo_site_admin/assets/images/MoR-Logo.3022313_std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3838" y="4917662"/>
              <a:ext cx="1198317" cy="453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tutorialspoint.com/images/cmmi-mini-logo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7592" y="4917662"/>
              <a:ext cx="544066" cy="5087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http://www.techweekeurope.co.uk/wp-content/uploads/2013/04/PRINCE2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5659" y="4918531"/>
              <a:ext cx="516266" cy="589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www.superitcs.com/userfiles/image/Obashi-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487" y="5688669"/>
              <a:ext cx="1423681" cy="380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://www.yorksolutions.net/media/1121/itil-logo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5131" y="5624841"/>
              <a:ext cx="1087554" cy="489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2" descr="http://www.realitsm.ru/wp-content/uploads/2015/02/COBIT-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3416" y="5718390"/>
              <a:ext cx="1109123" cy="369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http://celnet.ru/pictures/iso_logo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5278" y="4917662"/>
              <a:ext cx="610847" cy="5494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6" descr="https://upload.wikimedia.org/wikipedia/commons/thumb/6/67/Six_sigma-2.svg/2000px-Six_sigma-2.svg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0272" y="4917662"/>
              <a:ext cx="747899" cy="500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Прямоугольник 26"/>
          <p:cNvSpPr/>
          <p:nvPr/>
        </p:nvSpPr>
        <p:spPr>
          <a:xfrm>
            <a:off x="4532251" y="2003667"/>
            <a:ext cx="4611749" cy="4589772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6"/>
          <p:cNvSpPr/>
          <p:nvPr/>
        </p:nvSpPr>
        <p:spPr>
          <a:xfrm>
            <a:off x="4712308" y="2490421"/>
            <a:ext cx="4052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defTabSz="533400"/>
            <a:r>
              <a:rPr lang="en-US" dirty="0" smtClean="0">
                <a:solidFill>
                  <a:srgbClr val="FF0000"/>
                </a:solidFill>
              </a:rPr>
              <a:t>Methodologies </a:t>
            </a:r>
            <a:r>
              <a:rPr lang="en-US" dirty="0">
                <a:solidFill>
                  <a:srgbClr val="FF0000"/>
                </a:solidFill>
              </a:rPr>
              <a:t>and best </a:t>
            </a:r>
            <a:r>
              <a:rPr lang="en-US" dirty="0" smtClean="0">
                <a:solidFill>
                  <a:srgbClr val="FF0000"/>
                </a:solidFill>
              </a:rPr>
              <a:t>practices</a:t>
            </a:r>
            <a:r>
              <a:rPr lang="ru-RU" dirty="0" smtClean="0">
                <a:solidFill>
                  <a:srgbClr val="FF0000"/>
                </a:solidFill>
              </a:rPr>
              <a:t> :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4540029"/>
              </p:ext>
            </p:extLst>
          </p:nvPr>
        </p:nvGraphicFramePr>
        <p:xfrm>
          <a:off x="-1" y="852285"/>
          <a:ext cx="4568314" cy="5460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8314"/>
              </a:tblGrid>
              <a:tr h="627206">
                <a:tc>
                  <a:txBody>
                    <a:bodyPr/>
                    <a:lstStyle/>
                    <a:p>
                      <a:pPr marL="792000" marR="0" lvl="1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Highly qualified consultants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401989">
                <a:tc>
                  <a:txBody>
                    <a:bodyPr/>
                    <a:lstStyle/>
                    <a:p>
                      <a:pPr marL="792000" marR="0" lvl="1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85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Knowledge of the most common process modeling notations and data flows: </a:t>
                      </a:r>
                      <a:r>
                        <a:rPr kumimoji="0" lang="en-US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IDEFx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eEPC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(ARIS), CFF, BPMN 2.0, UML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43728">
                <a:tc>
                  <a:txBody>
                    <a:bodyPr/>
                    <a:lstStyle/>
                    <a:p>
                      <a:pPr marL="792000" marR="0" lvl="1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Development of business requirements for ITSM systems: 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Service Now, BMC, HP SM, </a:t>
                      </a:r>
                      <a:r>
                        <a:rPr kumimoji="0" lang="en-US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OmniTracker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Itiulium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etc. to OTRS-level Open Source systems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  <a:tr h="1143728">
                <a:tc>
                  <a:txBody>
                    <a:bodyPr/>
                    <a:lstStyle/>
                    <a:p>
                      <a:pPr marL="792000" marR="0" lvl="1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85000"/>
                          </a:schemeClr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Deep expertise in ITSM: 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ISO20000, ITIL v.3 Expert, </a:t>
                      </a:r>
                      <a:r>
                        <a:rPr kumimoji="0" lang="en-US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CobiT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MOF, ISO27001 and Process Mining certified experts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1143728">
                <a:tc>
                  <a:txBody>
                    <a:bodyPr/>
                    <a:lstStyle/>
                    <a:p>
                      <a:pPr marL="792000" marR="0" lvl="1" indent="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12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Extensive </a:t>
                      </a:r>
                      <a:r>
                        <a:rPr kumimoji="0" lang="en-US" sz="13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expertise in project and risk management 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at the corporate level (PRINCE2, </a:t>
                      </a:r>
                      <a:r>
                        <a:rPr kumimoji="0" lang="en-US" sz="13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M_o_R</a:t>
                      </a:r>
                      <a:r>
                        <a:rPr kumimoji="0" lang="en-US" sz="13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etc.)</a:t>
                      </a:r>
                    </a:p>
                  </a:txBody>
                  <a:tcPr anchor="ctr">
                    <a:gradFill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lumMod val="95000"/>
                          </a:schemeClr>
                        </a:gs>
                      </a:gsLst>
                      <a:lin ang="0" scaled="0"/>
                    </a:gradFill>
                  </a:tcPr>
                </a:tc>
              </a:tr>
            </a:tbl>
          </a:graphicData>
        </a:graphic>
      </p:graphicFrame>
      <p:sp>
        <p:nvSpPr>
          <p:cNvPr id="16" name="Прямоугольник 7"/>
          <p:cNvSpPr/>
          <p:nvPr/>
        </p:nvSpPr>
        <p:spPr>
          <a:xfrm>
            <a:off x="4621167" y="3010567"/>
            <a:ext cx="41411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CMMI for Development, CMMI for </a:t>
            </a:r>
            <a:r>
              <a:rPr lang="en-US" sz="1400" dirty="0" smtClean="0">
                <a:solidFill>
                  <a:prstClr val="black"/>
                </a:solidFill>
              </a:rPr>
              <a:t>Services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PMBok</a:t>
            </a:r>
            <a:r>
              <a:rPr lang="en-US" sz="1400" dirty="0">
                <a:solidFill>
                  <a:prstClr val="black"/>
                </a:solidFill>
              </a:rPr>
              <a:t>, </a:t>
            </a:r>
            <a:r>
              <a:rPr lang="en-US" sz="1400" dirty="0" smtClean="0">
                <a:solidFill>
                  <a:prstClr val="black"/>
                </a:solidFill>
              </a:rPr>
              <a:t>PRINCE2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prstClr val="black"/>
                </a:solidFill>
              </a:rPr>
              <a:t>M_o_R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OBASHI, </a:t>
            </a:r>
            <a:r>
              <a:rPr lang="en-US" sz="1400" dirty="0" smtClean="0">
                <a:solidFill>
                  <a:prstClr val="black"/>
                </a:solidFill>
              </a:rPr>
              <a:t>TOGAF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ITIL v.3 2011 </a:t>
            </a:r>
            <a:r>
              <a:rPr lang="en-US" sz="1400" dirty="0" smtClean="0">
                <a:solidFill>
                  <a:prstClr val="black"/>
                </a:solidFill>
              </a:rPr>
              <a:t>edition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</a:rPr>
              <a:t>MOF</a:t>
            </a:r>
            <a:endParaRPr lang="ru-RU" sz="1400" dirty="0" smtClean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prstClr val="black"/>
                </a:solidFill>
              </a:rPr>
              <a:t>CobiT</a:t>
            </a:r>
            <a:r>
              <a:rPr lang="ru-RU" sz="14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v.4, v.5</a:t>
            </a:r>
            <a:endParaRPr lang="ru-RU" sz="1400" dirty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ISO 20000-1, ISO 27001, ISO19011</a:t>
            </a:r>
            <a:endParaRPr lang="ru-RU" sz="1400" dirty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Six Sigma, </a:t>
            </a:r>
            <a:r>
              <a:rPr lang="en-US" sz="1400" dirty="0" smtClean="0">
                <a:solidFill>
                  <a:prstClr val="black"/>
                </a:solidFill>
              </a:rPr>
              <a:t>Lean, </a:t>
            </a:r>
            <a:r>
              <a:rPr lang="en-US" sz="1400" dirty="0">
                <a:solidFill>
                  <a:prstClr val="black"/>
                </a:solidFill>
              </a:rPr>
              <a:t>5S</a:t>
            </a:r>
            <a:endParaRPr lang="ru-RU" sz="1400" dirty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Process Mining</a:t>
            </a:r>
            <a:endParaRPr lang="ru-RU" sz="1400" dirty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TIPA</a:t>
            </a:r>
            <a:endParaRPr lang="ru-RU" sz="1400" dirty="0">
              <a:solidFill>
                <a:prstClr val="black"/>
              </a:solidFill>
            </a:endParaRPr>
          </a:p>
          <a:p>
            <a:pPr marL="216000" indent="-2160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ABC of </a:t>
            </a:r>
            <a:r>
              <a:rPr lang="en-US" sz="1400" dirty="0" smtClean="0">
                <a:solidFill>
                  <a:prstClr val="black"/>
                </a:solidFill>
              </a:rPr>
              <a:t>ICT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8" name="Picture 2" descr="C:\Users\krasnovaa\Desktop\иконки\красные\18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84" y="830133"/>
            <a:ext cx="534140" cy="5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krasnovaa\Desktop\иконки\красные\3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509" y="1843914"/>
            <a:ext cx="570215" cy="57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krasnovaa\Desktop\иконки\красные\2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202" y="3166429"/>
            <a:ext cx="551595" cy="55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krasnovaa\Desktop\иконки\красные\3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25" y="4281115"/>
            <a:ext cx="563233" cy="56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krasnovaa\Desktop\иконки\красные\15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245" y="5480308"/>
            <a:ext cx="544613" cy="51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8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647699" y="5229200"/>
            <a:ext cx="3492253" cy="1260208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4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5" y="2451968"/>
            <a:ext cx="7357714" cy="4249210"/>
          </a:xfrm>
          <a:prstGeom prst="rect">
            <a:avLst/>
          </a:prstGeom>
        </p:spPr>
      </p:pic>
      <p:pic>
        <p:nvPicPr>
          <p:cNvPr id="6" name="Picture 2" descr="C:\Users\krasnovaa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75" y="3850056"/>
            <a:ext cx="657433" cy="86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432048"/>
            <a:ext cx="6768848" cy="476672"/>
          </a:xfrm>
        </p:spPr>
        <p:txBody>
          <a:bodyPr/>
          <a:lstStyle/>
          <a:p>
            <a:pPr defTabSz="762000">
              <a:lnSpc>
                <a:spcPct val="80000"/>
              </a:lnSpc>
            </a:pPr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Global Footprint</a:t>
            </a:r>
            <a:endParaRPr lang="ru-RU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323528" y="1216231"/>
            <a:ext cx="8712968" cy="1924737"/>
            <a:chOff x="323528" y="1288240"/>
            <a:chExt cx="8424936" cy="1924737"/>
          </a:xfrm>
        </p:grpSpPr>
        <p:pic>
          <p:nvPicPr>
            <p:cNvPr id="1026" name="Picture 2" descr="C:\Users\krasnovaa\Desktop\общая презентация переделка\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288241"/>
              <a:ext cx="8424936" cy="1924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Straight Connector 55"/>
            <p:cNvCxnSpPr/>
            <p:nvPr/>
          </p:nvCxnSpPr>
          <p:spPr>
            <a:xfrm>
              <a:off x="4355976" y="1434111"/>
              <a:ext cx="0" cy="59410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37"/>
            <p:cNvSpPr txBox="1">
              <a:spLocks noChangeArrowheads="1"/>
            </p:cNvSpPr>
            <p:nvPr/>
          </p:nvSpPr>
          <p:spPr bwMode="auto">
            <a:xfrm>
              <a:off x="1553172" y="2225227"/>
              <a:ext cx="1600104" cy="8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927" tIns="52464" rIns="104927" bIns="52464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cs typeface="Tahoma" pitchFamily="34" charset="0"/>
                </a:rPr>
                <a:t>&gt;</a:t>
              </a:r>
              <a:r>
                <a:rPr lang="ru-RU" sz="4800" b="1" dirty="0" smtClean="0">
                  <a:solidFill>
                    <a:srgbClr val="FF0000"/>
                  </a:solidFill>
                  <a:cs typeface="Tahoma" pitchFamily="34" charset="0"/>
                </a:rPr>
                <a:t>1</a:t>
              </a:r>
              <a:r>
                <a:rPr lang="en-US" sz="4800" b="1" dirty="0">
                  <a:solidFill>
                    <a:srgbClr val="FF0000"/>
                  </a:solidFill>
                  <a:cs typeface="Tahoma" pitchFamily="34" charset="0"/>
                </a:rPr>
                <a:t>3</a:t>
              </a:r>
              <a:r>
                <a:rPr lang="ru-RU" sz="4800" b="1" dirty="0" smtClean="0">
                  <a:solidFill>
                    <a:srgbClr val="FF0000"/>
                  </a:solidFill>
                  <a:cs typeface="Tahoma" pitchFamily="34" charset="0"/>
                </a:rPr>
                <a:t>0</a:t>
              </a:r>
              <a:endParaRPr lang="ru-RU" sz="4800" b="1" dirty="0">
                <a:solidFill>
                  <a:srgbClr val="FF0000"/>
                </a:solidFill>
                <a:cs typeface="Tahoma" pitchFamily="34" charset="0"/>
              </a:endParaRPr>
            </a:p>
          </p:txBody>
        </p:sp>
        <p:sp>
          <p:nvSpPr>
            <p:cNvPr id="58" name="TextBox 38"/>
            <p:cNvSpPr txBox="1">
              <a:spLocks noChangeArrowheads="1"/>
            </p:cNvSpPr>
            <p:nvPr/>
          </p:nvSpPr>
          <p:spPr bwMode="auto">
            <a:xfrm>
              <a:off x="3034553" y="2303710"/>
              <a:ext cx="1853420" cy="68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927" tIns="52464" rIns="104927" bIns="5246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cs typeface="Tahoma" pitchFamily="34" charset="0"/>
                </a:rPr>
                <a:t>regional service centers across Russia</a:t>
              </a:r>
            </a:p>
          </p:txBody>
        </p:sp>
        <p:sp>
          <p:nvSpPr>
            <p:cNvPr id="62" name="TextBox 37"/>
            <p:cNvSpPr txBox="1">
              <a:spLocks noChangeArrowheads="1"/>
            </p:cNvSpPr>
            <p:nvPr/>
          </p:nvSpPr>
          <p:spPr bwMode="auto">
            <a:xfrm>
              <a:off x="4222672" y="1288240"/>
              <a:ext cx="1943147" cy="8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927" tIns="52464" rIns="104927" bIns="52464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cs typeface="Tahoma" pitchFamily="34" charset="0"/>
                </a:rPr>
                <a:t>~2000</a:t>
              </a:r>
              <a:endParaRPr lang="en-US" sz="4800" b="1" dirty="0">
                <a:solidFill>
                  <a:srgbClr val="FF0000"/>
                </a:solidFill>
                <a:cs typeface="Tahoma" pitchFamily="34" charset="0"/>
              </a:endParaRPr>
            </a:p>
          </p:txBody>
        </p:sp>
        <p:sp>
          <p:nvSpPr>
            <p:cNvPr id="63" name="TextBox 38"/>
            <p:cNvSpPr txBox="1">
              <a:spLocks noChangeArrowheads="1"/>
            </p:cNvSpPr>
            <p:nvPr/>
          </p:nvSpPr>
          <p:spPr bwMode="auto">
            <a:xfrm>
              <a:off x="5940152" y="1387339"/>
              <a:ext cx="1656184" cy="68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927" tIns="52464" rIns="104927" bIns="5246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cs typeface="Tahoma" pitchFamily="34" charset="0"/>
                </a:rPr>
                <a:t>employees at the head office in Kazan</a:t>
              </a:r>
            </a:p>
          </p:txBody>
        </p:sp>
        <p:sp>
          <p:nvSpPr>
            <p:cNvPr id="68" name="TextBox 37"/>
            <p:cNvSpPr txBox="1">
              <a:spLocks noChangeArrowheads="1"/>
            </p:cNvSpPr>
            <p:nvPr/>
          </p:nvSpPr>
          <p:spPr bwMode="auto">
            <a:xfrm>
              <a:off x="755576" y="1288240"/>
              <a:ext cx="1444613" cy="8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04927" tIns="52464" rIns="104927" bIns="52464">
              <a:spAutoFit/>
            </a:bodyPr>
            <a:lstStyle/>
            <a:p>
              <a:r>
                <a:rPr lang="en-US" sz="4800" b="1" dirty="0">
                  <a:solidFill>
                    <a:srgbClr val="FF0000"/>
                  </a:solidFill>
                  <a:cs typeface="Tahoma" pitchFamily="34" charset="0"/>
                </a:rPr>
                <a:t>95%</a:t>
              </a:r>
            </a:p>
          </p:txBody>
        </p:sp>
        <p:sp>
          <p:nvSpPr>
            <p:cNvPr id="69" name="TextBox 38"/>
            <p:cNvSpPr txBox="1">
              <a:spLocks noChangeArrowheads="1"/>
            </p:cNvSpPr>
            <p:nvPr/>
          </p:nvSpPr>
          <p:spPr bwMode="auto">
            <a:xfrm>
              <a:off x="2108894" y="1387339"/>
              <a:ext cx="2183405" cy="88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927" tIns="52464" rIns="104927" bIns="5246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cs typeface="Tahoma" pitchFamily="34" charset="0"/>
                </a:rPr>
                <a:t>territory of Russia covered by ICL Group service centers</a:t>
              </a:r>
            </a:p>
            <a:p>
              <a:pPr>
                <a:lnSpc>
                  <a:spcPct val="90000"/>
                </a:lnSpc>
              </a:pPr>
              <a:endParaRPr lang="ru-RU" sz="1400" dirty="0">
                <a:cs typeface="Tahoma" pitchFamily="34" charset="0"/>
              </a:endParaRPr>
            </a:p>
          </p:txBody>
        </p:sp>
        <p:sp>
          <p:nvSpPr>
            <p:cNvPr id="70" name="TextBox 38"/>
            <p:cNvSpPr txBox="1">
              <a:spLocks noChangeArrowheads="1"/>
            </p:cNvSpPr>
            <p:nvPr/>
          </p:nvSpPr>
          <p:spPr bwMode="auto">
            <a:xfrm>
              <a:off x="5004048" y="2303141"/>
              <a:ext cx="3538788" cy="299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927" tIns="52464" rIns="104927" bIns="5246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FF0000"/>
                  </a:solidFill>
                  <a:cs typeface="Tahoma" pitchFamily="34" charset="0"/>
                </a:rPr>
                <a:t>OFFICES IN</a:t>
              </a:r>
              <a:r>
                <a:rPr lang="ru-RU" sz="1400" b="1" dirty="0" smtClean="0">
                  <a:solidFill>
                    <a:srgbClr val="FF0000"/>
                  </a:solidFill>
                  <a:cs typeface="Tahoma" pitchFamily="34" charset="0"/>
                </a:rPr>
                <a:t>:</a:t>
              </a:r>
              <a:endParaRPr lang="ru-RU" sz="1400" b="1" dirty="0">
                <a:solidFill>
                  <a:srgbClr val="FF0000"/>
                </a:solidFill>
                <a:cs typeface="Tahoma" pitchFamily="34" charset="0"/>
              </a:endParaRPr>
            </a:p>
          </p:txBody>
        </p:sp>
        <p:sp>
          <p:nvSpPr>
            <p:cNvPr id="71" name="TextBox 38"/>
            <p:cNvSpPr txBox="1">
              <a:spLocks noChangeArrowheads="1"/>
            </p:cNvSpPr>
            <p:nvPr/>
          </p:nvSpPr>
          <p:spPr bwMode="auto">
            <a:xfrm>
              <a:off x="5004048" y="2504630"/>
              <a:ext cx="3538788" cy="49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927" tIns="52464" rIns="104927" bIns="52464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de-DE" sz="1400" dirty="0" err="1" smtClean="0">
                  <a:cs typeface="Tahoma" pitchFamily="34" charset="0"/>
                </a:rPr>
                <a:t>Moscow</a:t>
              </a:r>
              <a:r>
                <a:rPr lang="de-DE" sz="1400" dirty="0" smtClean="0">
                  <a:cs typeface="Tahoma" pitchFamily="34" charset="0"/>
                </a:rPr>
                <a:t>,  St. Petersburg, </a:t>
              </a:r>
              <a:r>
                <a:rPr lang="de-DE" sz="1400" dirty="0" err="1" smtClean="0">
                  <a:cs typeface="Tahoma" pitchFamily="34" charset="0"/>
                </a:rPr>
                <a:t>Astrakhan</a:t>
              </a:r>
              <a:r>
                <a:rPr lang="de-DE" sz="1400" dirty="0" smtClean="0">
                  <a:cs typeface="Tahoma" pitchFamily="34" charset="0"/>
                </a:rPr>
                <a:t>, </a:t>
              </a:r>
            </a:p>
            <a:p>
              <a:pPr>
                <a:lnSpc>
                  <a:spcPct val="90000"/>
                </a:lnSpc>
              </a:pPr>
              <a:r>
                <a:rPr lang="de-DE" sz="1400" dirty="0" smtClean="0">
                  <a:cs typeface="Tahoma" pitchFamily="34" charset="0"/>
                </a:rPr>
                <a:t>Krasnodar, </a:t>
              </a:r>
              <a:r>
                <a:rPr lang="de-DE" sz="1400" dirty="0" err="1" smtClean="0">
                  <a:cs typeface="Tahoma" pitchFamily="34" charset="0"/>
                </a:rPr>
                <a:t>Voronezh</a:t>
              </a:r>
              <a:r>
                <a:rPr lang="de-DE" sz="1400" dirty="0" smtClean="0">
                  <a:cs typeface="Tahoma" pitchFamily="34" charset="0"/>
                </a:rPr>
                <a:t>, Belgrad</a:t>
              </a: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903043" y="2350483"/>
              <a:ext cx="0" cy="594105"/>
            </a:xfrm>
            <a:prstGeom prst="line">
              <a:avLst/>
            </a:prstGeom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154"/>
          <p:cNvGrpSpPr/>
          <p:nvPr/>
        </p:nvGrpSpPr>
        <p:grpSpPr>
          <a:xfrm>
            <a:off x="827584" y="3584844"/>
            <a:ext cx="7718859" cy="2744251"/>
            <a:chOff x="-83247" y="2543640"/>
            <a:chExt cx="8923639" cy="3100456"/>
          </a:xfrm>
        </p:grpSpPr>
        <p:sp>
          <p:nvSpPr>
            <p:cNvPr id="86" name="Text Box 15"/>
            <p:cNvSpPr txBox="1">
              <a:spLocks noChangeArrowheads="1"/>
            </p:cNvSpPr>
            <p:nvPr/>
          </p:nvSpPr>
          <p:spPr bwMode="auto">
            <a:xfrm>
              <a:off x="180002" y="4324852"/>
              <a:ext cx="1187639" cy="495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Rostov-on-Don</a:t>
              </a:r>
            </a:p>
            <a:p>
              <a:pPr algn="r">
                <a:spcBef>
                  <a:spcPct val="50000"/>
                </a:spcBef>
              </a:pP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1051293" y="4622003"/>
              <a:ext cx="935725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Volgograd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1083206" y="3131837"/>
              <a:ext cx="1260369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solidFill>
                    <a:srgbClr val="C00000"/>
                  </a:solidFill>
                  <a:latin typeface="Fujitsu Sans" pitchFamily="34" charset="0"/>
                </a:rPr>
                <a:t>St. Petersburg</a:t>
              </a:r>
              <a:endParaRPr lang="en-US" sz="9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1277999" y="3710040"/>
              <a:ext cx="893762" cy="296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 smtClean="0">
                  <a:solidFill>
                    <a:srgbClr val="C00000"/>
                  </a:solidFill>
                  <a:latin typeface="Fujitsu Sans" pitchFamily="34" charset="0"/>
                </a:rPr>
                <a:t>Moscow</a:t>
              </a:r>
              <a:endParaRPr lang="en-US" sz="10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90" name="Text Box 20"/>
            <p:cNvSpPr txBox="1">
              <a:spLocks noChangeArrowheads="1"/>
            </p:cNvSpPr>
            <p:nvPr/>
          </p:nvSpPr>
          <p:spPr bwMode="auto">
            <a:xfrm>
              <a:off x="1746001" y="4176000"/>
              <a:ext cx="881783" cy="315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100" dirty="0" smtClean="0">
                  <a:solidFill>
                    <a:srgbClr val="C00000"/>
                  </a:solidFill>
                  <a:latin typeface="Fujitsu Sans" pitchFamily="34" charset="0"/>
                </a:rPr>
                <a:t>Kazan</a:t>
              </a:r>
              <a:endParaRPr lang="en-US" sz="11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91" name="Text Box 21"/>
            <p:cNvSpPr txBox="1">
              <a:spLocks noChangeArrowheads="1"/>
            </p:cNvSpPr>
            <p:nvPr/>
          </p:nvSpPr>
          <p:spPr bwMode="auto">
            <a:xfrm>
              <a:off x="2556000" y="4415640"/>
              <a:ext cx="144621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Ekaterinburg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92" name="Text Box 22"/>
            <p:cNvSpPr txBox="1">
              <a:spLocks noChangeArrowheads="1"/>
            </p:cNvSpPr>
            <p:nvPr/>
          </p:nvSpPr>
          <p:spPr bwMode="auto">
            <a:xfrm>
              <a:off x="1224000" y="4991640"/>
              <a:ext cx="863724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solidFill>
                    <a:srgbClr val="C00000"/>
                  </a:solidFill>
                  <a:latin typeface="Fujitsu Sans" pitchFamily="34" charset="0"/>
                </a:rPr>
                <a:t>Astrakhan</a:t>
              </a:r>
              <a:endParaRPr lang="en-US" sz="900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  <p:sp>
          <p:nvSpPr>
            <p:cNvPr id="93" name="Text Box 25"/>
            <p:cNvSpPr txBox="1">
              <a:spLocks noChangeArrowheads="1"/>
            </p:cNvSpPr>
            <p:nvPr/>
          </p:nvSpPr>
          <p:spPr bwMode="auto">
            <a:xfrm>
              <a:off x="755576" y="4024801"/>
              <a:ext cx="1080120" cy="44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Nizhny Novgorod</a:t>
              </a:r>
            </a:p>
          </p:txBody>
        </p:sp>
        <p:sp>
          <p:nvSpPr>
            <p:cNvPr id="94" name="Text Box 27"/>
            <p:cNvSpPr txBox="1">
              <a:spLocks noChangeArrowheads="1"/>
            </p:cNvSpPr>
            <p:nvPr/>
          </p:nvSpPr>
          <p:spPr bwMode="auto">
            <a:xfrm>
              <a:off x="1728000" y="4646040"/>
              <a:ext cx="952500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Samara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95" name="Text Box 29"/>
            <p:cNvSpPr txBox="1">
              <a:spLocks noChangeArrowheads="1"/>
            </p:cNvSpPr>
            <p:nvPr/>
          </p:nvSpPr>
          <p:spPr bwMode="auto">
            <a:xfrm>
              <a:off x="2304000" y="4127640"/>
              <a:ext cx="866775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Perm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96" name="Text Box 34"/>
            <p:cNvSpPr txBox="1">
              <a:spLocks noChangeArrowheads="1"/>
            </p:cNvSpPr>
            <p:nvPr/>
          </p:nvSpPr>
          <p:spPr bwMode="auto">
            <a:xfrm>
              <a:off x="-83247" y="4568916"/>
              <a:ext cx="1008000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Novorossiysk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97" name="Text Box 38"/>
            <p:cNvSpPr txBox="1">
              <a:spLocks noChangeArrowheads="1"/>
            </p:cNvSpPr>
            <p:nvPr/>
          </p:nvSpPr>
          <p:spPr bwMode="auto">
            <a:xfrm>
              <a:off x="4608000" y="4998839"/>
              <a:ext cx="972000" cy="260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Krasnoyarsk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98" name="Text Box 41"/>
            <p:cNvSpPr txBox="1">
              <a:spLocks noChangeArrowheads="1"/>
            </p:cNvSpPr>
            <p:nvPr/>
          </p:nvSpPr>
          <p:spPr bwMode="auto">
            <a:xfrm>
              <a:off x="5760000" y="5027640"/>
              <a:ext cx="712786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Chita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99" name="Text Box 45"/>
            <p:cNvSpPr txBox="1">
              <a:spLocks noChangeArrowheads="1"/>
            </p:cNvSpPr>
            <p:nvPr/>
          </p:nvSpPr>
          <p:spPr bwMode="auto">
            <a:xfrm>
              <a:off x="2448000" y="4826040"/>
              <a:ext cx="117951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Chelyabinsk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0" name="Text Box 46"/>
            <p:cNvSpPr txBox="1">
              <a:spLocks noChangeArrowheads="1"/>
            </p:cNvSpPr>
            <p:nvPr/>
          </p:nvSpPr>
          <p:spPr bwMode="auto">
            <a:xfrm>
              <a:off x="3168000" y="5078040"/>
              <a:ext cx="712786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Omsk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1" name="Text Box 47"/>
            <p:cNvSpPr txBox="1">
              <a:spLocks noChangeArrowheads="1"/>
            </p:cNvSpPr>
            <p:nvPr/>
          </p:nvSpPr>
          <p:spPr bwMode="auto">
            <a:xfrm>
              <a:off x="3276000" y="5222040"/>
              <a:ext cx="1003608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Novosibirsk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2" name="Text Box 49"/>
            <p:cNvSpPr txBox="1">
              <a:spLocks noChangeArrowheads="1"/>
            </p:cNvSpPr>
            <p:nvPr/>
          </p:nvSpPr>
          <p:spPr bwMode="auto">
            <a:xfrm>
              <a:off x="7709484" y="2800474"/>
              <a:ext cx="1130908" cy="44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Petropavlovsk-Kamchatski</a:t>
              </a:r>
            </a:p>
          </p:txBody>
        </p:sp>
        <p:sp>
          <p:nvSpPr>
            <p:cNvPr id="103" name="Text Box 51"/>
            <p:cNvSpPr txBox="1">
              <a:spLocks noChangeArrowheads="1"/>
            </p:cNvSpPr>
            <p:nvPr/>
          </p:nvSpPr>
          <p:spPr bwMode="auto">
            <a:xfrm>
              <a:off x="6120000" y="3443641"/>
              <a:ext cx="973138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Yakutsk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4" name="Text Box 52"/>
            <p:cNvSpPr txBox="1">
              <a:spLocks noChangeArrowheads="1"/>
            </p:cNvSpPr>
            <p:nvPr/>
          </p:nvSpPr>
          <p:spPr bwMode="auto">
            <a:xfrm>
              <a:off x="2123999" y="4523641"/>
              <a:ext cx="609600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Ufa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5" name="Text Box 54"/>
            <p:cNvSpPr txBox="1">
              <a:spLocks noChangeArrowheads="1"/>
            </p:cNvSpPr>
            <p:nvPr/>
          </p:nvSpPr>
          <p:spPr bwMode="auto">
            <a:xfrm>
              <a:off x="900001" y="5315640"/>
              <a:ext cx="129381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Makhachkala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6" name="Text Box 56"/>
            <p:cNvSpPr txBox="1">
              <a:spLocks noChangeArrowheads="1"/>
            </p:cNvSpPr>
            <p:nvPr/>
          </p:nvSpPr>
          <p:spPr bwMode="auto">
            <a:xfrm>
              <a:off x="5400000" y="5366040"/>
              <a:ext cx="1017588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Ulan-Ude</a:t>
              </a:r>
            </a:p>
          </p:txBody>
        </p:sp>
        <p:sp>
          <p:nvSpPr>
            <p:cNvPr id="107" name="Text Box 57"/>
            <p:cNvSpPr txBox="1">
              <a:spLocks noChangeArrowheads="1"/>
            </p:cNvSpPr>
            <p:nvPr/>
          </p:nvSpPr>
          <p:spPr bwMode="auto">
            <a:xfrm>
              <a:off x="7008622" y="3060692"/>
              <a:ext cx="1008000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Magadan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8" name="Text Box 60"/>
            <p:cNvSpPr txBox="1">
              <a:spLocks noChangeArrowheads="1"/>
            </p:cNvSpPr>
            <p:nvPr/>
          </p:nvSpPr>
          <p:spPr bwMode="auto">
            <a:xfrm>
              <a:off x="7308001" y="5243640"/>
              <a:ext cx="144621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Vladivostok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09" name="Text Box 62"/>
            <p:cNvSpPr txBox="1">
              <a:spLocks noChangeArrowheads="1"/>
            </p:cNvSpPr>
            <p:nvPr/>
          </p:nvSpPr>
          <p:spPr bwMode="auto">
            <a:xfrm>
              <a:off x="2988000" y="4602840"/>
              <a:ext cx="85566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Tyumen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0" name="Text Box 65"/>
            <p:cNvSpPr txBox="1">
              <a:spLocks noChangeArrowheads="1"/>
            </p:cNvSpPr>
            <p:nvPr/>
          </p:nvSpPr>
          <p:spPr bwMode="auto">
            <a:xfrm>
              <a:off x="7092000" y="5006040"/>
              <a:ext cx="1241425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Biribidzhan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1" name="Text Box 66"/>
            <p:cNvSpPr txBox="1">
              <a:spLocks noChangeArrowheads="1"/>
            </p:cNvSpPr>
            <p:nvPr/>
          </p:nvSpPr>
          <p:spPr bwMode="auto">
            <a:xfrm>
              <a:off x="5957329" y="4604166"/>
              <a:ext cx="1296136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Blagoveshchensk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2" name="Text Box 68"/>
            <p:cNvSpPr txBox="1">
              <a:spLocks noChangeArrowheads="1"/>
            </p:cNvSpPr>
            <p:nvPr/>
          </p:nvSpPr>
          <p:spPr bwMode="auto">
            <a:xfrm>
              <a:off x="481158" y="2973953"/>
              <a:ext cx="144621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Kaliningrdad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3" name="Text Box 71"/>
            <p:cNvSpPr txBox="1">
              <a:spLocks noChangeArrowheads="1"/>
            </p:cNvSpPr>
            <p:nvPr/>
          </p:nvSpPr>
          <p:spPr bwMode="auto">
            <a:xfrm>
              <a:off x="3852000" y="4775640"/>
              <a:ext cx="712786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Tomsk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4" name="Text Box 72"/>
            <p:cNvSpPr txBox="1">
              <a:spLocks noChangeArrowheads="1"/>
            </p:cNvSpPr>
            <p:nvPr/>
          </p:nvSpPr>
          <p:spPr bwMode="auto">
            <a:xfrm>
              <a:off x="4031999" y="5114040"/>
              <a:ext cx="1106386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Kemerovo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5" name="Text Box 74"/>
            <p:cNvSpPr txBox="1">
              <a:spLocks noChangeArrowheads="1"/>
            </p:cNvSpPr>
            <p:nvPr/>
          </p:nvSpPr>
          <p:spPr bwMode="auto">
            <a:xfrm>
              <a:off x="1943999" y="5006040"/>
              <a:ext cx="935816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Orenburg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6" name="Text Box 75"/>
            <p:cNvSpPr txBox="1">
              <a:spLocks noChangeArrowheads="1"/>
            </p:cNvSpPr>
            <p:nvPr/>
          </p:nvSpPr>
          <p:spPr bwMode="auto">
            <a:xfrm>
              <a:off x="3815999" y="3774840"/>
              <a:ext cx="1322387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Novy Urengoy</a:t>
              </a:r>
            </a:p>
          </p:txBody>
        </p:sp>
        <p:sp>
          <p:nvSpPr>
            <p:cNvPr id="117" name="Text Box 80"/>
            <p:cNvSpPr txBox="1">
              <a:spLocks noChangeArrowheads="1"/>
            </p:cNvSpPr>
            <p:nvPr/>
          </p:nvSpPr>
          <p:spPr bwMode="auto">
            <a:xfrm>
              <a:off x="3455877" y="4197628"/>
              <a:ext cx="865188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Surgut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18" name="Text Box 81"/>
            <p:cNvSpPr txBox="1">
              <a:spLocks noChangeArrowheads="1"/>
            </p:cNvSpPr>
            <p:nvPr/>
          </p:nvSpPr>
          <p:spPr bwMode="auto">
            <a:xfrm>
              <a:off x="2700000" y="3981604"/>
              <a:ext cx="1079904" cy="44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Khanty-Mansiysk</a:t>
              </a:r>
            </a:p>
          </p:txBody>
        </p:sp>
        <p:sp>
          <p:nvSpPr>
            <p:cNvPr id="119" name="Text Box 83"/>
            <p:cNvSpPr txBox="1">
              <a:spLocks noChangeArrowheads="1"/>
            </p:cNvSpPr>
            <p:nvPr/>
          </p:nvSpPr>
          <p:spPr bwMode="auto">
            <a:xfrm>
              <a:off x="3564001" y="4466040"/>
              <a:ext cx="1649412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Nizhnevartovsk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0" name="Text Box 85"/>
            <p:cNvSpPr txBox="1">
              <a:spLocks noChangeArrowheads="1"/>
            </p:cNvSpPr>
            <p:nvPr/>
          </p:nvSpPr>
          <p:spPr bwMode="auto">
            <a:xfrm>
              <a:off x="2160012" y="3117507"/>
              <a:ext cx="1119094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Archangelsk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1" name="Text Box 87"/>
            <p:cNvSpPr txBox="1">
              <a:spLocks noChangeArrowheads="1"/>
            </p:cNvSpPr>
            <p:nvPr/>
          </p:nvSpPr>
          <p:spPr bwMode="auto">
            <a:xfrm>
              <a:off x="2664000" y="3386040"/>
              <a:ext cx="1446213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Naryan-Mar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2" name="Text Box 89"/>
            <p:cNvSpPr txBox="1">
              <a:spLocks noChangeArrowheads="1"/>
            </p:cNvSpPr>
            <p:nvPr/>
          </p:nvSpPr>
          <p:spPr bwMode="auto">
            <a:xfrm>
              <a:off x="2520001" y="3810840"/>
              <a:ext cx="1004392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Syktyvkar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4" name="Text Box 91"/>
            <p:cNvSpPr txBox="1">
              <a:spLocks noChangeArrowheads="1"/>
            </p:cNvSpPr>
            <p:nvPr/>
          </p:nvSpPr>
          <p:spPr bwMode="auto">
            <a:xfrm>
              <a:off x="5112000" y="5135640"/>
              <a:ext cx="1017588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Irkutsk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5" name="Text Box 99"/>
            <p:cNvSpPr txBox="1">
              <a:spLocks noChangeArrowheads="1"/>
            </p:cNvSpPr>
            <p:nvPr/>
          </p:nvSpPr>
          <p:spPr bwMode="auto">
            <a:xfrm>
              <a:off x="613254" y="3697255"/>
              <a:ext cx="893762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Bryansk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6" name="Text Box 101"/>
            <p:cNvSpPr txBox="1">
              <a:spLocks noChangeArrowheads="1"/>
            </p:cNvSpPr>
            <p:nvPr/>
          </p:nvSpPr>
          <p:spPr bwMode="auto">
            <a:xfrm>
              <a:off x="2160000" y="2543640"/>
              <a:ext cx="1011014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Murmansk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7" name="Text Box 39"/>
            <p:cNvSpPr txBox="1">
              <a:spLocks noChangeArrowheads="1"/>
            </p:cNvSpPr>
            <p:nvPr/>
          </p:nvSpPr>
          <p:spPr bwMode="auto">
            <a:xfrm>
              <a:off x="7272000" y="4665600"/>
              <a:ext cx="1446212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Khabarovsk</a:t>
              </a:r>
              <a:endParaRPr lang="en-US" sz="900" dirty="0">
                <a:latin typeface="Arial Narrow" pitchFamily="34" charset="0"/>
              </a:endParaRPr>
            </a:p>
          </p:txBody>
        </p:sp>
        <p:sp>
          <p:nvSpPr>
            <p:cNvPr id="128" name="Text Box 29"/>
            <p:cNvSpPr txBox="1">
              <a:spLocks noChangeArrowheads="1"/>
            </p:cNvSpPr>
            <p:nvPr/>
          </p:nvSpPr>
          <p:spPr bwMode="auto">
            <a:xfrm>
              <a:off x="2051720" y="3933056"/>
              <a:ext cx="866775" cy="278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 smtClean="0">
                  <a:latin typeface="Fujitsu Sans" pitchFamily="34" charset="0"/>
                </a:rPr>
                <a:t>Kirov</a:t>
              </a:r>
              <a:endParaRPr lang="en-US" sz="900" dirty="0">
                <a:latin typeface="Arial Narrow" pitchFamily="34" charset="0"/>
              </a:endParaRPr>
            </a:p>
          </p:txBody>
        </p:sp>
      </p:grpSp>
      <p:sp>
        <p:nvSpPr>
          <p:cNvPr id="129" name="Text Box 19"/>
          <p:cNvSpPr txBox="1">
            <a:spLocks noChangeArrowheads="1"/>
          </p:cNvSpPr>
          <p:nvPr/>
        </p:nvSpPr>
        <p:spPr bwMode="auto">
          <a:xfrm>
            <a:off x="1403648" y="5275235"/>
            <a:ext cx="773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C00000"/>
                </a:solidFill>
                <a:latin typeface="Fujitsu Sans" pitchFamily="34" charset="0"/>
              </a:rPr>
              <a:t>Voronezh</a:t>
            </a:r>
            <a:endParaRPr lang="en-US" sz="1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0" name="Oval 48"/>
          <p:cNvSpPr>
            <a:spLocks noChangeArrowheads="1"/>
          </p:cNvSpPr>
          <p:nvPr/>
        </p:nvSpPr>
        <p:spPr bwMode="auto">
          <a:xfrm>
            <a:off x="2061449" y="5241704"/>
            <a:ext cx="62279" cy="63728"/>
          </a:xfrm>
          <a:prstGeom prst="ellipse">
            <a:avLst/>
          </a:prstGeom>
          <a:solidFill>
            <a:srgbClr val="CC0000"/>
          </a:solidFill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100" dirty="0">
              <a:latin typeface="Fujitsu Sans" pitchFamily="34" charset="0"/>
            </a:endParaRPr>
          </a:p>
        </p:txBody>
      </p:sp>
      <p:sp>
        <p:nvSpPr>
          <p:cNvPr id="131" name="Text Box 68"/>
          <p:cNvSpPr txBox="1">
            <a:spLocks noChangeArrowheads="1"/>
          </p:cNvSpPr>
          <p:nvPr/>
        </p:nvSpPr>
        <p:spPr bwMode="auto">
          <a:xfrm>
            <a:off x="251520" y="3861048"/>
            <a:ext cx="125096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dirty="0" err="1" smtClean="0">
                <a:solidFill>
                  <a:srgbClr val="FF0000"/>
                </a:solidFill>
                <a:latin typeface="Fujitsu Sans" pitchFamily="34" charset="0"/>
              </a:rPr>
              <a:t>Belgrad</a:t>
            </a:r>
            <a:endParaRPr lang="en-US" sz="900" dirty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54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79"/>
          <p:cNvSpPr/>
          <p:nvPr/>
        </p:nvSpPr>
        <p:spPr>
          <a:xfrm>
            <a:off x="-2857" y="4727565"/>
            <a:ext cx="9144000" cy="876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79"/>
          <p:cNvSpPr/>
          <p:nvPr/>
        </p:nvSpPr>
        <p:spPr>
          <a:xfrm>
            <a:off x="-2857" y="970489"/>
            <a:ext cx="9144000" cy="876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68" y="332656"/>
            <a:ext cx="3811960" cy="504056"/>
          </a:xfrm>
        </p:spPr>
        <p:txBody>
          <a:bodyPr>
            <a:noAutofit/>
          </a:bodyPr>
          <a:lstStyle/>
          <a:p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Awards</a:t>
            </a:r>
            <a:endParaRPr lang="ru-RU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39638" y="977153"/>
            <a:ext cx="554946" cy="8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cs typeface="Tahoma" pitchFamily="34" charset="0"/>
              </a:rPr>
              <a:t>1</a:t>
            </a:r>
            <a:endParaRPr lang="ru-RU" sz="48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43694" y="1173697"/>
            <a:ext cx="2550584" cy="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of Russia’s largest IT Hardware Manufacturers </a:t>
            </a:r>
            <a:endParaRPr lang="en-US" sz="1200" dirty="0">
              <a:solidFill>
                <a:srgbClr val="FF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7744" y="1202809"/>
            <a:ext cx="1078056" cy="41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according to Expert RA</a:t>
            </a:r>
            <a:endParaRPr lang="ru-RU" sz="1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39581" y="1772816"/>
            <a:ext cx="554946" cy="8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r"/>
            <a:r>
              <a:rPr lang="en-US" sz="4800" b="1" dirty="0" smtClean="0">
                <a:solidFill>
                  <a:srgbClr val="FF0000"/>
                </a:solidFill>
                <a:cs typeface="Tahoma" pitchFamily="34" charset="0"/>
              </a:rPr>
              <a:t>7</a:t>
            </a:r>
            <a:endParaRPr lang="ru-RU" sz="48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16793" y="1940750"/>
            <a:ext cx="2786046" cy="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the ranking of the largest providers of  IT-</a:t>
            </a:r>
            <a:r>
              <a:rPr lang="en-US" sz="1200" dirty="0" err="1" smtClean="0">
                <a:solidFill>
                  <a:srgbClr val="FF0000"/>
                </a:solidFill>
                <a:latin typeface="Arial"/>
                <a:cs typeface="Tahoma" pitchFamily="34" charset="0"/>
              </a:rPr>
              <a:t>outsoursing</a:t>
            </a:r>
            <a:r>
              <a:rPr lang="en-US" sz="12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 in Russia</a:t>
            </a:r>
            <a:endParaRPr lang="en-US" sz="1200" dirty="0">
              <a:solidFill>
                <a:srgbClr val="FF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05599" y="1990989"/>
            <a:ext cx="942265" cy="72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TOP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according to CNEWS</a:t>
            </a:r>
          </a:p>
          <a:p>
            <a:pPr algn="r">
              <a:defRPr/>
            </a:pPr>
            <a:endParaRPr lang="ru-RU" sz="1000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839" y="2016607"/>
            <a:ext cx="104298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" t="13347" r="4220" b="7577"/>
          <a:stretch/>
        </p:blipFill>
        <p:spPr bwMode="auto">
          <a:xfrm>
            <a:off x="7740352" y="1270804"/>
            <a:ext cx="1133475" cy="3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79"/>
          <p:cNvSpPr/>
          <p:nvPr/>
        </p:nvSpPr>
        <p:spPr>
          <a:xfrm>
            <a:off x="251519" y="1207329"/>
            <a:ext cx="2007444" cy="4320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02978" y="1258692"/>
            <a:ext cx="1415772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prstClr val="black"/>
              </a:buClr>
              <a:defRPr/>
            </a:pPr>
            <a:r>
              <a:rPr lang="en-US" sz="1600" b="1" cap="all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HARDWARE</a:t>
            </a:r>
            <a:endParaRPr lang="en-US" sz="1600" b="1" cap="al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79"/>
          <p:cNvSpPr/>
          <p:nvPr/>
        </p:nvSpPr>
        <p:spPr>
          <a:xfrm>
            <a:off x="8580" y="2778295"/>
            <a:ext cx="9144000" cy="9070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Прямоугольник 79"/>
          <p:cNvSpPr/>
          <p:nvPr/>
        </p:nvSpPr>
        <p:spPr>
          <a:xfrm>
            <a:off x="251520" y="2924944"/>
            <a:ext cx="2121822" cy="60964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51520" y="2913847"/>
            <a:ext cx="1359668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1400" b="1" cap="all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SECURITY</a:t>
            </a:r>
            <a:endParaRPr lang="en-US" sz="1400" b="1" cap="al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Прямоугольник 79"/>
          <p:cNvSpPr/>
          <p:nvPr/>
        </p:nvSpPr>
        <p:spPr>
          <a:xfrm>
            <a:off x="254376" y="1965244"/>
            <a:ext cx="2004587" cy="432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4426" y="2016607"/>
            <a:ext cx="1505540" cy="32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1600" b="1" cap="all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SERVICES</a:t>
            </a:r>
            <a:endParaRPr lang="en-US" sz="1600" b="1" cap="al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285891" y="2687192"/>
            <a:ext cx="897989" cy="8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cs typeface="Tahoma" pitchFamily="34" charset="0"/>
              </a:rPr>
              <a:t>10</a:t>
            </a:r>
            <a:endParaRPr lang="ru-RU" sz="48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35615" y="2896527"/>
            <a:ext cx="3403328" cy="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the largest Russian IT companies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Information Security</a:t>
            </a:r>
          </a:p>
        </p:txBody>
      </p:sp>
      <p:pic>
        <p:nvPicPr>
          <p:cNvPr id="4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7" t="13347" r="4220" b="7577"/>
          <a:stretch/>
        </p:blipFill>
        <p:spPr bwMode="auto">
          <a:xfrm>
            <a:off x="7769918" y="2985643"/>
            <a:ext cx="1133475" cy="32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347864" y="4600608"/>
            <a:ext cx="897989" cy="8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r"/>
            <a:r>
              <a:rPr lang="en-US" sz="4800" b="1" dirty="0">
                <a:solidFill>
                  <a:srgbClr val="FF0000"/>
                </a:solidFill>
                <a:cs typeface="Tahoma" pitchFamily="34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cs typeface="Tahoma" pitchFamily="34" charset="0"/>
              </a:rPr>
              <a:t>0</a:t>
            </a:r>
            <a:endParaRPr lang="ru-RU" sz="48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260662" y="4785273"/>
            <a:ext cx="2133615" cy="47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the largest IT companies in Russia</a:t>
            </a:r>
            <a:endParaRPr lang="en-US" sz="1200" dirty="0">
              <a:solidFill>
                <a:srgbClr val="FF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1520" y="4801885"/>
            <a:ext cx="2160240" cy="62209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>
              <a:lnSpc>
                <a:spcPct val="95000"/>
              </a:lnSpc>
              <a:spcBef>
                <a:spcPct val="5500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en-US" sz="1400" b="1" cap="all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TECHNOLOGY</a:t>
            </a:r>
            <a:endParaRPr lang="en-US" sz="1400" b="1" cap="al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267744" y="2913847"/>
            <a:ext cx="1078056" cy="5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TOP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according to Expert RA</a:t>
            </a:r>
            <a:endParaRPr lang="en-US" sz="1000" dirty="0">
              <a:solidFill>
                <a:srgbClr val="FF0000"/>
              </a:solidFill>
              <a:latin typeface="Arial"/>
              <a:cs typeface="Tahoma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316527" y="4727565"/>
            <a:ext cx="1023054" cy="5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TOP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according to RIA Ranking </a:t>
            </a:r>
            <a:endParaRPr lang="en-US" sz="1000" dirty="0">
              <a:solidFill>
                <a:srgbClr val="FF0000"/>
              </a:solidFill>
              <a:latin typeface="Arial"/>
              <a:cs typeface="Tahoma" pitchFamily="34" charset="0"/>
            </a:endParaRPr>
          </a:p>
        </p:txBody>
      </p:sp>
      <p:pic>
        <p:nvPicPr>
          <p:cNvPr id="1026" name="Picture 2" descr="http://www.mashportal.ru/Portals/0/Nov_K/2013/ria_r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9918" y="4783033"/>
            <a:ext cx="1133475" cy="3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krasnovaa\Desktop\иконки\логотипы\Gartn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789040"/>
            <a:ext cx="1462354" cy="33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596336" y="5805264"/>
            <a:ext cx="1424004" cy="524676"/>
            <a:chOff x="467544" y="4339158"/>
            <a:chExt cx="2871954" cy="1178074"/>
          </a:xfrm>
        </p:grpSpPr>
        <p:pic>
          <p:nvPicPr>
            <p:cNvPr id="36" name="Picture 4" descr="C:\Users\krasnovaa\Desktop\IAOP_GO100_2015_4C_0821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100000" l="0" r="100000">
                          <a14:foregroundMark x1="79157" y1="4324" x2="78936" y2="98919"/>
                          <a14:foregroundMark x1="79601" y1="4324" x2="37916" y2="541"/>
                          <a14:foregroundMark x1="58093" y1="5946" x2="42350" y2="59459"/>
                          <a14:foregroundMark x1="55654" y1="12973" x2="67406" y2="42703"/>
                          <a14:foregroundMark x1="74058" y1="13514" x2="84701" y2="13514"/>
                          <a14:foregroundMark x1="76940" y1="55135" x2="77605" y2="98919"/>
                          <a14:foregroundMark x1="49667" y1="71351" x2="61197" y2="98919"/>
                          <a14:foregroundMark x1="60310" y1="77838" x2="61863" y2="94054"/>
                          <a14:foregroundMark x1="63415" y1="88649" x2="68293" y2="93514"/>
                          <a14:foregroundMark x1="58315" y1="94054" x2="47894" y2="97297"/>
                          <a14:foregroundMark x1="54767" y1="80541" x2="66297" y2="39459"/>
                          <a14:foregroundMark x1="65410" y1="69189" x2="55654" y2="80541"/>
                          <a14:foregroundMark x1="27716" y1="87568" x2="10865" y2="70270"/>
                          <a14:foregroundMark x1="32373" y1="19459" x2="665" y2="19459"/>
                          <a14:foregroundMark x1="34812" y1="13514" x2="5765" y2="541"/>
                          <a14:foregroundMark x1="1109" y1="20541" x2="2217" y2="541"/>
                          <a14:foregroundMark x1="24169" y1="12973" x2="28603" y2="2162"/>
                          <a14:foregroundMark x1="4878" y1="34595" x2="11530" y2="97838"/>
                          <a14:foregroundMark x1="4213" y1="43243" x2="4878" y2="98919"/>
                          <a14:foregroundMark x1="1330" y1="54054" x2="1330" y2="74054"/>
                          <a14:foregroundMark x1="14412" y1="85405" x2="28603" y2="90270"/>
                          <a14:foregroundMark x1="28160" y1="83784" x2="25055" y2="98919"/>
                          <a14:foregroundMark x1="1109" y1="43243" x2="75388" y2="34595"/>
                          <a14:foregroundMark x1="36807" y1="91351" x2="63858" y2="3243"/>
                          <a14:backgroundMark x1="93792" y1="9189" x2="98448" y2="16757"/>
                          <a14:backgroundMark x1="97339" y1="90270" x2="97339" y2="78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39158"/>
              <a:ext cx="2871954" cy="1178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5"/>
            <p:cNvSpPr/>
            <p:nvPr/>
          </p:nvSpPr>
          <p:spPr>
            <a:xfrm>
              <a:off x="2555776" y="4437112"/>
              <a:ext cx="504056" cy="216024"/>
            </a:xfrm>
            <a:prstGeom prst="rect">
              <a:avLst/>
            </a:prstGeom>
            <a:solidFill>
              <a:srgbClr val="204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1" name="Прямоугольник 79"/>
          <p:cNvSpPr/>
          <p:nvPr/>
        </p:nvSpPr>
        <p:spPr>
          <a:xfrm>
            <a:off x="254376" y="3827472"/>
            <a:ext cx="2121822" cy="3936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2"/>
          <p:cNvSpPr/>
          <p:nvPr/>
        </p:nvSpPr>
        <p:spPr>
          <a:xfrm>
            <a:off x="421861" y="3861048"/>
            <a:ext cx="1832553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14000"/>
              </a:lnSpc>
              <a:buClr>
                <a:prstClr val="black"/>
              </a:buClr>
              <a:defRPr/>
            </a:pPr>
            <a:r>
              <a:rPr lang="en-US" sz="1400" b="1" cap="all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IT-outsourcing</a:t>
            </a:r>
            <a:endParaRPr lang="en-US" sz="1400" b="1" cap="al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285891" y="3592496"/>
            <a:ext cx="897989" cy="8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cs typeface="Tahoma" pitchFamily="34" charset="0"/>
              </a:rPr>
              <a:t>10</a:t>
            </a:r>
            <a:endParaRPr lang="ru-RU" sz="48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35615" y="3801831"/>
            <a:ext cx="3403328" cy="2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r>
              <a:rPr lang="de-DE" sz="1200" dirty="0" err="1" smtClean="0">
                <a:solidFill>
                  <a:srgbClr val="FF0000"/>
                </a:solidFill>
                <a:cs typeface="Tahoma" pitchFamily="34" charset="0"/>
              </a:rPr>
              <a:t>Russian</a:t>
            </a:r>
            <a:r>
              <a:rPr lang="de-DE" sz="1200" dirty="0" smtClean="0">
                <a:solidFill>
                  <a:srgbClr val="FF0000"/>
                </a:solidFill>
                <a:cs typeface="Tahoma" pitchFamily="34" charset="0"/>
              </a:rPr>
              <a:t> IT </a:t>
            </a:r>
            <a:r>
              <a:rPr lang="de-DE" sz="1200" dirty="0" err="1" smtClean="0">
                <a:solidFill>
                  <a:srgbClr val="FF0000"/>
                </a:solidFill>
                <a:cs typeface="Tahoma" pitchFamily="34" charset="0"/>
              </a:rPr>
              <a:t>outsourcing</a:t>
            </a:r>
            <a:r>
              <a:rPr lang="de-DE" sz="1200" dirty="0" smtClean="0">
                <a:solidFill>
                  <a:srgbClr val="FF0000"/>
                </a:solidFill>
                <a:cs typeface="Tahoma" pitchFamily="34" charset="0"/>
              </a:rPr>
              <a:t> Providers</a:t>
            </a:r>
            <a:endParaRPr lang="en-US" sz="1200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267744" y="3819151"/>
            <a:ext cx="1078056" cy="5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TOP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according to</a:t>
            </a:r>
            <a:r>
              <a:rPr lang="en-US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en-US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Gartner</a:t>
            </a:r>
            <a:endParaRPr lang="ru-RU" sz="1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Прямоугольник 79"/>
          <p:cNvSpPr/>
          <p:nvPr/>
        </p:nvSpPr>
        <p:spPr>
          <a:xfrm>
            <a:off x="251520" y="5843696"/>
            <a:ext cx="2121822" cy="3936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42"/>
          <p:cNvSpPr/>
          <p:nvPr/>
        </p:nvSpPr>
        <p:spPr>
          <a:xfrm>
            <a:off x="419002" y="5877272"/>
            <a:ext cx="1832554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lnSpc>
                <a:spcPct val="114000"/>
              </a:lnSpc>
              <a:buClr>
                <a:prstClr val="black"/>
              </a:buClr>
              <a:defRPr/>
            </a:pPr>
            <a:r>
              <a:rPr lang="en-US" sz="1400" b="1" cap="all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IT-outsourcing</a:t>
            </a:r>
            <a:endParaRPr lang="en-US" sz="1400" b="1" cap="all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3203848" y="5589240"/>
            <a:ext cx="1241031" cy="8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927" tIns="52464" rIns="104927" bIns="52464">
            <a:spAutoFit/>
          </a:bodyPr>
          <a:lstStyle/>
          <a:p>
            <a:pPr algn="r"/>
            <a:r>
              <a:rPr lang="ru-RU" sz="4800" b="1" dirty="0" smtClean="0">
                <a:solidFill>
                  <a:srgbClr val="FF0000"/>
                </a:solidFill>
                <a:cs typeface="Tahoma" pitchFamily="34" charset="0"/>
              </a:rPr>
              <a:t>100</a:t>
            </a:r>
            <a:endParaRPr lang="ru-RU" sz="4800" b="1" dirty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376775" y="5818055"/>
            <a:ext cx="3219561" cy="2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  <a:cs typeface="Tahoma" pitchFamily="34" charset="0"/>
              </a:rPr>
              <a:t>Global Outsourcing Providers</a:t>
            </a:r>
            <a:endParaRPr lang="ru-RU" sz="1200" dirty="0" smtClean="0">
              <a:solidFill>
                <a:srgbClr val="FF0000"/>
              </a:solidFill>
              <a:cs typeface="Tahoma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264888" y="5835375"/>
            <a:ext cx="1078056" cy="56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IN TOP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solidFill>
                  <a:srgbClr val="FF0000"/>
                </a:solidFill>
                <a:latin typeface="Arial"/>
                <a:cs typeface="Tahoma" pitchFamily="34" charset="0"/>
              </a:rPr>
              <a:t>according to</a:t>
            </a:r>
            <a:r>
              <a:rPr lang="en-US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000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r">
              <a:defRPr/>
            </a:pPr>
            <a:r>
              <a:rPr lang="de-DE" sz="1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IAOP®</a:t>
            </a:r>
            <a:endParaRPr lang="ru-RU" sz="1000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9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956370" y="1196752"/>
            <a:ext cx="164962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RUSSIAN POLICE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84162" y="1226923"/>
            <a:ext cx="164962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 smtClean="0">
                <a:solidFill>
                  <a:schemeClr val="tx1"/>
                </a:solidFill>
              </a:rPr>
              <a:t>MINISTRY OF EDUCATION AND SCIENCE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26707"/>
            <a:ext cx="6768848" cy="654021"/>
          </a:xfrm>
        </p:spPr>
        <p:txBody>
          <a:bodyPr/>
          <a:lstStyle/>
          <a:p>
            <a:r>
              <a:rPr lang="en-US" altLang="ja-JP" sz="2400" kern="1200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Key customers</a:t>
            </a:r>
            <a:endParaRPr lang="ru-RU" altLang="ja-JP" sz="2400" kern="1200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Прямоугольник 79"/>
          <p:cNvSpPr/>
          <p:nvPr/>
        </p:nvSpPr>
        <p:spPr>
          <a:xfrm>
            <a:off x="197187" y="1772816"/>
            <a:ext cx="2418996" cy="10801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5310" y="2132856"/>
            <a:ext cx="982961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r>
              <a:rPr lang="en-US" sz="14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FINANCE</a:t>
            </a:r>
            <a:endParaRPr lang="en-US" sz="14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9"/>
          <p:cNvSpPr/>
          <p:nvPr/>
        </p:nvSpPr>
        <p:spPr>
          <a:xfrm>
            <a:off x="197187" y="2983584"/>
            <a:ext cx="24189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283" y="3104519"/>
            <a:ext cx="818942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r>
              <a:rPr lang="en-US" sz="14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RETAIL</a:t>
            </a:r>
            <a:endParaRPr lang="en-US" sz="14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79"/>
          <p:cNvSpPr/>
          <p:nvPr/>
        </p:nvSpPr>
        <p:spPr>
          <a:xfrm>
            <a:off x="197187" y="1124744"/>
            <a:ext cx="2418996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7283" y="1124744"/>
            <a:ext cx="1648143" cy="33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114000"/>
              </a:lnSpc>
              <a:buClr>
                <a:schemeClr val="tx1"/>
              </a:buClr>
              <a:defRPr/>
            </a:pPr>
            <a:r>
              <a:rPr lang="en-US" sz="14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PUBLIC SECTOR</a:t>
            </a:r>
            <a:endParaRPr lang="en-US" sz="14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79"/>
          <p:cNvSpPr/>
          <p:nvPr/>
        </p:nvSpPr>
        <p:spPr>
          <a:xfrm>
            <a:off x="197187" y="3631655"/>
            <a:ext cx="2418996" cy="53670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283" y="3763438"/>
            <a:ext cx="2497800" cy="620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r>
              <a:rPr lang="de-DE" sz="14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Transport &amp; Logistics</a:t>
            </a:r>
          </a:p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endParaRPr lang="en-US" sz="14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79"/>
          <p:cNvSpPr/>
          <p:nvPr/>
        </p:nvSpPr>
        <p:spPr>
          <a:xfrm>
            <a:off x="197187" y="4247078"/>
            <a:ext cx="2418996" cy="4646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283" y="4340070"/>
            <a:ext cx="792205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r>
              <a:rPr lang="en-US" sz="1400" b="1" cap="all" dirty="0" smtClean="0">
                <a:ea typeface="Tahoma" panose="020B0604030504040204" pitchFamily="34" charset="0"/>
                <a:cs typeface="Tahoma" panose="020B0604030504040204" pitchFamily="34" charset="0"/>
              </a:rPr>
              <a:t>TELCO</a:t>
            </a:r>
            <a:endParaRPr lang="en-US" sz="14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79"/>
          <p:cNvSpPr/>
          <p:nvPr/>
        </p:nvSpPr>
        <p:spPr>
          <a:xfrm>
            <a:off x="184661" y="4783783"/>
            <a:ext cx="2431522" cy="58943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930" y="4961822"/>
            <a:ext cx="1096519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r>
              <a:rPr lang="de-DE" sz="1400" b="1" dirty="0" smtClean="0"/>
              <a:t>INDUSTRY</a:t>
            </a:r>
            <a:endParaRPr lang="en-US" sz="1400" b="1" cap="all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Прямоугольник 79"/>
          <p:cNvSpPr/>
          <p:nvPr/>
        </p:nvSpPr>
        <p:spPr>
          <a:xfrm>
            <a:off x="179512" y="5445225"/>
            <a:ext cx="2436671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7283" y="5568256"/>
            <a:ext cx="1638525" cy="2996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lnSpc>
                <a:spcPct val="95000"/>
              </a:lnSpc>
              <a:spcBef>
                <a:spcPct val="55000"/>
              </a:spcBef>
              <a:buClr>
                <a:schemeClr val="tx1"/>
              </a:buClr>
              <a:defRPr/>
            </a:pPr>
            <a:r>
              <a:rPr lang="de-DE" sz="1400" b="1" dirty="0" smtClean="0"/>
              <a:t>FUEL &amp; ENERGY</a:t>
            </a:r>
          </a:p>
        </p:txBody>
      </p:sp>
      <p:pic>
        <p:nvPicPr>
          <p:cNvPr id="6146" name="Picture 2" descr="http://old.mon.gov.ru/i/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350"/>
          <a:stretch/>
        </p:blipFill>
        <p:spPr bwMode="auto">
          <a:xfrm>
            <a:off x="2696987" y="1144688"/>
            <a:ext cx="529730" cy="4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Государственный герб России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17763" y="1144688"/>
            <a:ext cx="463471" cy="499729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578150" y="1202769"/>
            <a:ext cx="1326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MINISTRY OF HEALTHCARE</a:t>
            </a:r>
            <a:endParaRPr lang="ru-RU" sz="800" dirty="0"/>
          </a:p>
        </p:txBody>
      </p:sp>
      <p:pic>
        <p:nvPicPr>
          <p:cNvPr id="6148" name="Picture 4" descr="https://upload.wikimedia.org/wikipedia/ru/thumb/3/37/%D0%9C%D0%B8%D0%BD%D0%B7%D0%B4%D1%80%D0%B0%D0%B2.%D0%AD%D0%BC%D0%B1%D0%BB%D0%B5%D0%BC%D0%B0.gif/175px-%D0%9C%D0%B8%D0%BD%D0%B7%D0%B4%D1%80%D0%B0%D0%B2.%D0%AD%D0%BC%D0%B1%D0%BB%D0%B5%D0%BC%D0%B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939" y="1144688"/>
            <a:ext cx="509072" cy="4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100392" y="1269340"/>
            <a:ext cx="7851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EMERCOM</a:t>
            </a:r>
            <a:endParaRPr lang="ru-RU" sz="800" dirty="0"/>
          </a:p>
        </p:txBody>
      </p:sp>
      <p:pic>
        <p:nvPicPr>
          <p:cNvPr id="6150" name="Picture 6" descr="http://www.rk1.ru/upload/medialibrary/422/4222d2e0fb0c2a13774001750196fbc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45865"/>
            <a:ext cx="522699" cy="49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propertymall.com/press/images/27613p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2545" y="1955864"/>
            <a:ext cx="769003" cy="6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http://www.goodidea.lu/wp-content/uploads/2013/02/Kirchberg_Auchan_Logo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571" y="3055591"/>
            <a:ext cx="1140742" cy="4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23" descr="http://shopinformer.ru/sites/default/files/styles/large/public/stockmann%20log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96" b="27761"/>
          <a:stretch/>
        </p:blipFill>
        <p:spPr bwMode="auto">
          <a:xfrm>
            <a:off x="4301739" y="3030305"/>
            <a:ext cx="1800200" cy="45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http://cpgcatnet.org/file_depot/0-10000000/10000-20000/17807/folder/107883/KESKO%20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6383" y="3027671"/>
            <a:ext cx="1306197" cy="46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1" name="Picture 27" descr="http://www.coop-pronto.ch/home/dms/coop-pronto/logo/Coop_30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0131" y="3084915"/>
            <a:ext cx="1008111" cy="34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5" name="Picture 31" descr="http://upload.wikimedia.org/wikipedia/en/thumb/b/b0/Itella.svg/1280px-Itella.sv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4536" y="3698280"/>
            <a:ext cx="725854" cy="45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79"/>
          <p:cNvSpPr/>
          <p:nvPr/>
        </p:nvSpPr>
        <p:spPr>
          <a:xfrm>
            <a:off x="207491" y="1780303"/>
            <a:ext cx="8774767" cy="10726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 79"/>
          <p:cNvSpPr/>
          <p:nvPr/>
        </p:nvSpPr>
        <p:spPr>
          <a:xfrm>
            <a:off x="207491" y="1126171"/>
            <a:ext cx="8774767" cy="57463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Прямоугольник 79"/>
          <p:cNvSpPr/>
          <p:nvPr/>
        </p:nvSpPr>
        <p:spPr>
          <a:xfrm>
            <a:off x="197187" y="2983583"/>
            <a:ext cx="8774767" cy="57606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79"/>
          <p:cNvSpPr/>
          <p:nvPr/>
        </p:nvSpPr>
        <p:spPr>
          <a:xfrm>
            <a:off x="197186" y="3639143"/>
            <a:ext cx="8774767" cy="52921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79"/>
          <p:cNvSpPr/>
          <p:nvPr/>
        </p:nvSpPr>
        <p:spPr>
          <a:xfrm>
            <a:off x="197185" y="4247078"/>
            <a:ext cx="8774767" cy="4646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Прямоугольник 79"/>
          <p:cNvSpPr/>
          <p:nvPr/>
        </p:nvSpPr>
        <p:spPr>
          <a:xfrm>
            <a:off x="208402" y="4783783"/>
            <a:ext cx="8774767" cy="58943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 79"/>
          <p:cNvSpPr/>
          <p:nvPr/>
        </p:nvSpPr>
        <p:spPr>
          <a:xfrm>
            <a:off x="184661" y="5445225"/>
            <a:ext cx="8774767" cy="6260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77" name="Picture 33" descr="http://www.happyogco.dk/Files/Templates/Designs/ibco2012/images/logo_images/scan-global-logistics-logo-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859" y="3415630"/>
            <a:ext cx="1728192" cy="9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35" descr="http://upload.wikimedia.org/wikipedia/de/thumb/2/27/Lufthansa-Logo.svg/2000px-Lufthansa-Logo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6751" y="3698280"/>
            <a:ext cx="1772714" cy="36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81" name="Picture 3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707" y="4331690"/>
            <a:ext cx="1601106" cy="23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39" descr="data:image/png;base64,iVBORw0KGgoAAAANSUhEUgAAAgcAAABhCAMAAAB1TfJnAAAAkFBMVEX///89jR4uhwA6jBk4ixYohQBnoVU1ig8yiQng6tvg7NuawIy30K7r8+jZ5tZBkB1opVKnxp9PlTfU5c2Es3b1+PN/sGshgwDD171WmjtzqV9HkirW5dD5+/fw9e34+/W/17Wgw5RhoEmVvYdLlC+xzqfL3cRxqV2CsXGNuH671LKdwJF3q2VXmUC807ejwpljaWsGAAASy0lEQVR4nO2d6WKqOhCAJYsgSt1FC2jda4+27/92F9zITBZixVN7D/OzNiEJXyYzk0mo1SqppJJKKqmkkkoqqaSSSsqQeLPxf7oNTybJ9Kdb8LclGJBM2vPkp1tSliwnV9k2vlNB8rVKR6S+Kbthzyxr7jqZUOLEP92WcqTJ6VW8yTcqiCmh6Ygw/vq/mRqF0g2di1Dy/wChw5xcyPDm8vGRgmPh+r8CQhwKY0ad/0W3AQfe7RxEeXn+9YD2PaNMxDFzSPOn21OG3MnBJxdmRnv2iBY+nfjcAUJ+ukFlyJ0c7F2hOP83bMUugRzwQgth2H/6teNODlZUKE7Wj2jh08nAhRyQsfHfZx9bl+//Utu+LXdyEAEOuo9o4dPJO+bgTf+/w496SJhDXv9a674pd3KwFYtz88S4QTZfT+yNzT20LvQ1/zj82HOSDZDXud0A/8tyJwctcldxjSxDUrzo/phskJ0YKhf/4fidkNPgkl8QWrmTg8TNFwayLKdJw30Kl/fE3pgrLoaOq1j7k/4u4pflg7///SbeLPfGDzb8MijuoRx10DhkeveZOVgDhcClaLzfPJCcFV7S9His3MtB7c3zsi5TvghKaVAcHefRM3NQexVWwxAZx9PW4jQiFwzmP9PGG+VuDmrBzg15OCnJZ2ydx/CpOahtL1qQhTCI2h8xAqKN/Jf40vdzkErgl2YhXlTuc3NQW7eJ57qEH0RzdvrlcOhT0oLYwvNIKRyUJturwn1yDlLDaD7YrV/EP+xDAgzIVFuwXxNhfSYOgl7umT89B1Cm3R5SBRkG0UtxySeRJ+Ig6Qkj+as4iAcuVgWpuL1yLOe/Ik/EgS9OqN/DweyjQyRVkPXg8Juy9SoO7pOguYIOwkVI5/mDiIJUHNwj8Yh58oJwxODGHcagPx6PN33tStIo+F0tfn8zzsr5hapJz4HfP1VRUnJJcmlTX9eoGzk4VvjZWne73fXHeBPfNkRBvDk2J5VvZedmMl4oF4RM+E7b6sZJfEFdbAaRd8x/Jh7bfkh6ZNrassvvdP9p17jZeDdxz6VI2s7XtTHLXs1B8nF9MnEnS5P3E1w7pmcuAW1KOzt5X/clvgAH7i641Ktof3+9j4QKT7W6h+XYBtrZeHlgQuHwzaKQ3Kd1mysXhCMGfzSl+oRfJLyEFtKK8ig0ZYQvgVr296Gw8lCXk6/iFWe8DQnYBsnqbc/1c0XFQbDj4ppHPU7mmhUjmYR5xzSB9M0ralPWG8LDNgq1AQ4cN6+XoBkbc44rPDeUhNuiwM24g1vDvpGmPZ1ThYdwaYc+Iaee95G2T51ZcVyRx/I5P30PJZ1DemZ/dNZ1lIimL3KkUwoKDrrEk6ogmq6BLZdQhdvmoJs2NISN8nVK1kMbdgvtPMzy53smEj5WcmvozRwES5WfeK2PfGhL1oWns+wPTYmCrIbrpsSmLb+LtKRn0tAfkb5xLt+p1bbEwXTLlTXwuuotg1w9eeetNhzplSdO5NFywLawUhMH2SCOdHoz6ChH/UYOGgPFRBGqI4aXhDhIRkRdyRmEteaNUk+bnjHdqvqYixcpDQzMQbDSvQ03Ujy7gAM/Mo2YNQcoq8vMQVqvxnMfu8on3MaB/+6Z+uQwZsqgQRzsNRicc7s+tBObRRpLaOPoRvHaXWWeCOQgmUb6MVb10MyBT41v7FEcOO5CpRHedJPrBg7ivWceZxYZ3Q+RA1rbaTFIZ/yw9mJYfIjaIWkZiuRlFT4t4MCdTky9ZFRaGowcmKA6tucN/Ht5HDhkIPd0oxsiew78rdZRvNTlmN1XkYMIJ7gB8Qa1nqmfSmPMCoN0eLZSScCB0ymAXRoxIwevBYP2OA4ceY2eOrohsuXAf5W3kqTn6nJWz1IH085YlTswrj+eQru/yWBRxpjccVkjQA6KBlg6w2XiYCy1ijI3FUbPDbuPA5o6n7kgP5J1cEf32lG346Axkh04SVQvB0hdMcKpu+t5RI5OXx7HSPY7jltSJlXuS//jedFi2+k5UuVSgKOjfPXZEHvS4DqyNjJxgKYtJaz3ulsORp1e5B2rRnnu1v7C1k09J+JMRt3xJvYbDb8/7u5RmB/nOxt0sCsxI0uwK1oRjl10iuK3MgeUHJqbOI7XdbVOp6TTTX/ezA/ImJBUTzJBlbtO8xRomI6lykM0PioOKOntNvFL/DlY4eI4OdfAwQtstxt9XRma+ePdweMLWBfiID+PjzM9fcdbNPt4yDd18YEusqNwP7NIlucepfgKg2nTNero60MVZgkUiQNGW9cOqMwpd3V93Ws4LT2c+NjEoLwLk3aMdD1dQVNawYG3uoa4Z2u8iKHYHuQAxIX+gKFzpfBD4wUZ9ZCD6HC5nqO3x8HMqdomn4uHbieg9hiqA0pWg9bLOSJeFItOuo7eroeDU5h+hDmgkTBmDdmEcRdC38egGXjpk47fQk4C5AKgn2UOyF6cacECzgQPzjMDB69izTQq3oyH+wvLZHaRwpIX2Qlt5YA7eCaROS37ndWPnp0RnknhXhfmAMaDWpg3ugLDtnPBb7DqLXrP2FSZgrOoeA2TOPBGsPhsAeqnMIChXxeG4LGSElPI/fvOiVADCO4mbbExbGK/Nxkv7CmgvcLqEAdoUs566FnoBHkDcAK9eD8EJWVDuRZDyggwFTEHbIJDMFNwlhXpPr0+mAJ8ivypY0/uzz9oCgmOYjehlUisMZiawuKSsEVhhZADGiG1tINzGhvIsDjUJej0rSq88AditBJnNOaAyxtScBChLaTXB1PwUJtbhErgoJ831RU3p4CtYn8se14cMABDU5x7AjmQOvmBpiy2NwAnYExnsKRy+IZwRgN3DXHgqcKVwPWmB/Enaw4ssidK4CDJHwomJxh+2/tLNpGleXhtc/EJNsQBtncbYMrBGZvJWmwRoOQNEaQ0x+bgn1zRAkAccFV5uLC4YuMNHECz4lCcO1EGBznxNBKeCCxQu4yxYCTv27GCOHnx2SXAAZxSx4dCH0s6IAs8BmABwTCZXPJUPVyVRCMUcuCOlOXBPwHbxdZOdLzXwkW5jPxEIXbl5hxMRRvK7taWdRst1S7h7U6dmoxGi8NLMK4sva0AmmIt/Dtwf8WfE4PK1z3e4UI6C+RAc8MRUEfA9DfEkV7h5HEdQ1bUUcrgQLiXg+Qc9MXhs7nFye8IXsIx5NTZrV/S6eOvDCBYGEFwgZLec9AG9UlpRy86Dnzo3bsat/gLLtaCoQQ5IGrtDT170VA0cNBEIThK6P7ThML3OJgFjZf4Kp38NQnXUwDzixd7C3PvPCoZAuSQInAd16XBcvSK71uGHEjcAA4Ue5daDlCISXcND1rhhTcJOJD8lIuIfi14iH1c+fhg4tRb2tdwMwf+uLk9rBwxYVVoZ5jPCaDP1NeXiNLJ/v2YQrkatGL47yYOWHHEC64LEjeQg57UUi0HcNJpBy+A7a0LfQYeqS7NVtTxTEzyMO0zKbcuGPEOa3Vs8TYO4uXKJR7TL9hh/hSgDgvdhVmYguWt3lsKNZ8Y9rypU1QzykORd6UAB4pwhJaDEYzWaE0gEKiiq3yqwHt1dQmW4tVQwJsxcbDRuF2MqNNmb+HgbcU1B0iuInAAZotrrPhY+XtLzqo/yYshdcRm/xpwEEnzHXJQl4prOUAGoDZqh9yCqfoHbflP4ZWCrQJjHoo+7coN9/LyYM9BPDHnYh5F4ACEX9qGigtladh31K6qggAO5DA05EB2cLUcQDWlSBg+CzTeiY4DXXkwtdvCKzTnJ271gRjXk3SXNQfz0CbkL3Ag7jLRSF9xoSQmdwFvdavkFg4UTryWgwN0G7U2GIw+cx0HuvKQA1t9kD5WP2+pdPTLloN3U1pfLoKdWBoHxoxCm3j1TRzIwSBLDvQbKIOf4aC2pnqVgEGw5GCgqvGSsiL8SfALAAf3rAvoSl0KkpdtYud/hwO9PhjpONh+Y124gYMslUd9LtyR7pCy42CNMDj6d157dcpZEWtXc3CPfZDAZ7P211L4i02A6lEcIPtAG9Cq6+wDAIjWThx/y048ybC1CDUoQG6tOAjQ2UTe3rXiYXJ55+p4YlkcwO3A466xgKViq1aSR3GA3u+b7vlQb7B86YQ7mTq/UXzdotdpw0HWvfVCeTIV9tSKA5DMTfkWkS9w4JXPAQq+ZhQnuUfOLRKnHmUnQvtPm/UDd57pJG8xeJHa8uJjqG0cCchs/C5nT8Ohs+EgEJ9HXUkT5xzQdukcgO2qy15OngvHLap4FAdoR1mXL/sC3F4xMgxUnXZL9vCNuLIkyeYVkwBMKxsOgGJisjmUz1gxfa8kDmBnz3PmGrK3ckQexQGM2eFk5KvAhU10dIEnpLOlwXYoUOa3cFDLsv3QvphYlw0H4jiq7LIcWDEqWxIHYlCWvOO/KjICze0vk4MGSiPRvAmYpSBWEEBdp75g4RMsHuIbupGDWrIHIIBMDBsOhMepNtWEbXhRt5XDgZgYzvJLxS8hxuLDC7XHcQA3Dhyi/mQaTjUV3xfQFJqNJoARyLa4lQOUngJ0qQUHYt6WyqhNhPxEIUmsHA6EXQpK865eFgbP5nN1D+MABrw1Wx1wWQAbhnjnQVUcpjN5dnlpOgFfM6GOYChCDpS5fuIqpgqWCPk6Ykp4ORwIkwnMhfPf5awShTyMgz4MbahjGfBdwyFGKSqqzuzAq+uJNv7tHACLRs+BOsNOBFr10VGhOeKrKoUDoeHw2ME5GdrqSu2HcQC/lKVWCJ8wKg6PpsETX9SVLU2YUAJb9w0OgGGq5UCx6VqDwUQVB8KiI6qLUjjIfWd0X9PZbrAJIz2QAxRnVWx2oIxRPMIQJE+ydpIDjJ6AKPrtHID2grNZMFmmrYqRi/pA8TSBMeA6lcFBHoKRboE4/RIWn9x7JAcJyseQY8vQRJcOR6A8QimXBVn4MInmdg5ABBT4WjP4EUBVTo0Y35aDXolwThSsK2VwcPWZqItf+MnksToW8TgO0NeCUlMWgYD25ySFCw/NYY0yRTkEaN02cqCa0VB9Qa8ABL/REc9zW0UvF4eRhuJtLsCbKIODq88km2DHVtntZz+QA/TZ6ZRXcSYFdfyapRABvimE7K8rXfIW4R/hKmjgIBm5izVGAa9iYGMLBsndrQIEcZMCHVfdgIPd4BBoCRxcQ2mqD+1MqGUY6aEcoHOsDiWLz/MQ+kuK36Psj+Hyjsu2rdj3/c1yIt2DgYI3Bg7WnDLCOs3N9Y0Mxx34KHS3yydSPdE8bUX8sROmNnijjF6PRASfWxCzhmqrBA4uAKtu4Dr6XJojREgeyUGti7NkGHEm+8Fgu/JwMqfyDln5QiZGiMtc6U6em+7FOdkdzCN01Rn86c4HC2mjCR37nuITDx5h2QU9Yd5h5N0Q1tvvlrvXHkVVw6MBJXBwfoGu8khzwA253qpqTq0vm4Pau5yiQ48XUkl/9VRG7bDgfrtcpI/QWZ1jocz1iCc3h3qoNs1dVqISqqN/OV69JdWMNszuz0c6G1EsUmf6dJjlcbnHcgA+KGgQJh2wPUnf8q4HT3LqbzjPJItkceGrXS7NFjho2DQV70Ten594joJ6mkSddBhMX/vO5cEcGC5oFSt2dPd0SxeyqMtPpNCNgYM/RRxweQthpCwDdpRwXpqy5jdY7f0cTI70aed8QAy5YKI8mgP1vd1QyELv39tcxOkt5EXlDn2guhl22FatUHBnEV8LJgvHOz53c3AySzR32WZSZ8obAxT/J7TkERzU3hzzuDO+Mx3sK7yfmXLp2rLaHRwwosx9ilWnlNCAfJmZpVwKqd7NwfFUo9pGPMmaaI4II3k8B7XpwHDVI+WTgmza6d54FZDnKnXidzkgK01zYuzoKgbEeFEJieSa77YTM0OUUsOMD4h8SE0l4L512XcDl//KIX7IAdflyfsjrp4qLl9ZbIpuFrrrgCjRfb4BcACdyk2o44oSr6sdtWAhrXBSulzSJLrLR0lTobXEDdPv6IPjvoXZANhahZFqn/nna3ioSKD4I/yOP0OTyavw+Zue/u6/YN4OCfSimMf53vLzsvGAcw85YdQlYXuumwpTIvQLva63RdoXVXUF3wRvMQ4/LRTKGR7DrtTRrOaoqxwbXxx9mzQBJJk/y/UfWblFgs1VlC5oo38VZfqzf/25wC71169OfgG1xw7Nm74x3J934P3V0d78oa+8X4qG+Z9/thFzxepG+gsQ8jpHNL/TwJ2os6j9rthSL21oS2sHz/LR/cY3VmdcGYd9fpn62Rftbv+Y3VmC+PhBvNanzYf/iiXJ6mut1620PdbXmKY9aHWzIr5p3T3W/PmZfQywpM8LqiT1qj3dDSOV/DuyYKz3m77RW8lDJCDU/T0fbq/kUfJFSrIRK/nV0sPff6jkX5RGaBcaqOR/LjZ5yJVUUkkllVRSSSWVVFJJJZX8A/IfqXUyrQrez0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41" descr="data:image/png;base64,iVBORw0KGgoAAAANSUhEUgAAAgcAAABhCAMAAAB1TfJnAAAAkFBMVEX///89jR4uhwA6jBk4ixYohQBnoVU1ig8yiQng6tvg7NuawIy30K7r8+jZ5tZBkB1opVKnxp9PlTfU5c2Es3b1+PN/sGshgwDD171WmjtzqV9HkirW5dD5+/fw9e34+/W/17Wgw5RhoEmVvYdLlC+xzqfL3cRxqV2CsXGNuH671LKdwJF3q2VXmUC807ejwpljaWsGAAASy0lEQVR4nO2d6WKqOhCAJYsgSt1FC2jda4+27/92F9zITBZixVN7D/OzNiEJXyYzk0mo1SqppJJKKqmkkkoqqaSSSsqQeLPxf7oNTybJ9Kdb8LclGJBM2vPkp1tSliwnV9k2vlNB8rVKR6S+Kbthzyxr7jqZUOLEP92WcqTJ6VW8yTcqiCmh6Ygw/vq/mRqF0g2di1Dy/wChw5xcyPDm8vGRgmPh+r8CQhwKY0ad/0W3AQfe7RxEeXn+9YD2PaNMxDFzSPOn21OG3MnBJxdmRnv2iBY+nfjcAUJ+ukFlyJ0c7F2hOP83bMUugRzwQgth2H/6teNODlZUKE7Wj2jh08nAhRyQsfHfZx9bl+//Utu+LXdyEAEOuo9o4dPJO+bgTf+/w496SJhDXv9a674pd3KwFYtz88S4QTZfT+yNzT20LvQ1/zj82HOSDZDXud0A/8tyJwctcldxjSxDUrzo/phskJ0YKhf/4fidkNPgkl8QWrmTg8TNFwayLKdJw30Kl/fE3pgrLoaOq1j7k/4u4pflg7///SbeLPfGDzb8MijuoRx10DhkeveZOVgDhcClaLzfPJCcFV7S9His3MtB7c3zsi5TvghKaVAcHefRM3NQexVWwxAZx9PW4jQiFwzmP9PGG+VuDmrBzg15OCnJZ2ydx/CpOahtL1qQhTCI2h8xAqKN/Jf40vdzkErgl2YhXlTuc3NQW7eJ57qEH0RzdvrlcOhT0oLYwvNIKRyUJturwn1yDlLDaD7YrV/EP+xDAgzIVFuwXxNhfSYOgl7umT89B1Cm3R5SBRkG0UtxySeRJ+Ig6Qkj+as4iAcuVgWpuL1yLOe/Ik/EgS9OqN/DweyjQyRVkPXg8Juy9SoO7pOguYIOwkVI5/mDiIJUHNwj8Yh58oJwxODGHcagPx6PN33tStIo+F0tfn8zzsr5hapJz4HfP1VRUnJJcmlTX9eoGzk4VvjZWne73fXHeBPfNkRBvDk2J5VvZedmMl4oF4RM+E7b6sZJfEFdbAaRd8x/Jh7bfkh6ZNrassvvdP9p17jZeDdxz6VI2s7XtTHLXs1B8nF9MnEnS5P3E1w7pmcuAW1KOzt5X/clvgAH7i641Ktof3+9j4QKT7W6h+XYBtrZeHlgQuHwzaKQ3Kd1mysXhCMGfzSl+oRfJLyEFtKK8ig0ZYQvgVr296Gw8lCXk6/iFWe8DQnYBsnqbc/1c0XFQbDj4ppHPU7mmhUjmYR5xzSB9M0ralPWG8LDNgq1AQ4cN6+XoBkbc44rPDeUhNuiwM24g1vDvpGmPZ1ThYdwaYc+Iaee95G2T51ZcVyRx/I5P30PJZ1DemZ/dNZ1lIimL3KkUwoKDrrEk6ogmq6BLZdQhdvmoJs2NISN8nVK1kMbdgvtPMzy53smEj5WcmvozRwES5WfeK2PfGhL1oWns+wPTYmCrIbrpsSmLb+LtKRn0tAfkb5xLt+p1bbEwXTLlTXwuuotg1w9eeetNhzplSdO5NFywLawUhMH2SCOdHoz6ChH/UYOGgPFRBGqI4aXhDhIRkRdyRmEteaNUk+bnjHdqvqYixcpDQzMQbDSvQ03Ujy7gAM/Mo2YNQcoq8vMQVqvxnMfu8on3MaB/+6Z+uQwZsqgQRzsNRicc7s+tBObRRpLaOPoRvHaXWWeCOQgmUb6MVb10MyBT41v7FEcOO5CpRHedJPrBg7ivWceZxYZ3Q+RA1rbaTFIZ/yw9mJYfIjaIWkZiuRlFT4t4MCdTky9ZFRaGowcmKA6tucN/Ht5HDhkIPd0oxsiew78rdZRvNTlmN1XkYMIJ7gB8Qa1nqmfSmPMCoN0eLZSScCB0ymAXRoxIwevBYP2OA4ceY2eOrohsuXAf5W3kqTn6nJWz1IH085YlTswrj+eQru/yWBRxpjccVkjQA6KBlg6w2XiYCy1ijI3FUbPDbuPA5o6n7kgP5J1cEf32lG346Axkh04SVQvB0hdMcKpu+t5RI5OXx7HSPY7jltSJlXuS//jedFi2+k5UuVSgKOjfPXZEHvS4DqyNjJxgKYtJaz3ulsORp1e5B2rRnnu1v7C1k09J+JMRt3xJvYbDb8/7u5RmB/nOxt0sCsxI0uwK1oRjl10iuK3MgeUHJqbOI7XdbVOp6TTTX/ezA/ImJBUTzJBlbtO8xRomI6lykM0PioOKOntNvFL/DlY4eI4OdfAwQtstxt9XRma+ePdweMLWBfiID+PjzM9fcdbNPt4yDd18YEusqNwP7NIlucepfgKg2nTNero60MVZgkUiQNGW9cOqMwpd3V93Ws4LT2c+NjEoLwLk3aMdD1dQVNawYG3uoa4Z2u8iKHYHuQAxIX+gKFzpfBD4wUZ9ZCD6HC5nqO3x8HMqdomn4uHbieg9hiqA0pWg9bLOSJeFItOuo7eroeDU5h+hDmgkTBmDdmEcRdC38egGXjpk47fQk4C5AKgn2UOyF6cacECzgQPzjMDB69izTQq3oyH+wvLZHaRwpIX2Qlt5YA7eCaROS37ndWPnp0RnknhXhfmAMaDWpg3ugLDtnPBb7DqLXrP2FSZgrOoeA2TOPBGsPhsAeqnMIChXxeG4LGSElPI/fvOiVADCO4mbbExbGK/Nxkv7CmgvcLqEAdoUs566FnoBHkDcAK9eD8EJWVDuRZDyggwFTEHbIJDMFNwlhXpPr0+mAJ8ivypY0/uzz9oCgmOYjehlUisMZiawuKSsEVhhZADGiG1tINzGhvIsDjUJej0rSq88AditBJnNOaAyxtScBChLaTXB1PwUJtbhErgoJ831RU3p4CtYn8se14cMABDU5x7AjmQOvmBpiy2NwAnYExnsKRy+IZwRgN3DXHgqcKVwPWmB/Enaw4ssidK4CDJHwomJxh+2/tLNpGleXhtc/EJNsQBtncbYMrBGZvJWmwRoOQNEaQ0x+bgn1zRAkAccFV5uLC4YuMNHECz4lCcO1EGBznxNBKeCCxQu4yxYCTv27GCOHnx2SXAAZxSx4dCH0s6IAs8BmABwTCZXPJUPVyVRCMUcuCOlOXBPwHbxdZOdLzXwkW5jPxEIXbl5hxMRRvK7taWdRst1S7h7U6dmoxGi8NLMK4sva0AmmIt/Dtwf8WfE4PK1z3e4UI6C+RAc8MRUEfA9DfEkV7h5HEdQ1bUUcrgQLiXg+Qc9MXhs7nFye8IXsIx5NTZrV/S6eOvDCBYGEFwgZLec9AG9UlpRy86Dnzo3bsat/gLLtaCoQQ5IGrtDT170VA0cNBEIThK6P7ThML3OJgFjZf4Kp38NQnXUwDzixd7C3PvPCoZAuSQInAd16XBcvSK71uGHEjcAA4Ue5daDlCISXcND1rhhTcJOJD8lIuIfi14iH1c+fhg4tRb2tdwMwf+uLk9rBwxYVVoZ5jPCaDP1NeXiNLJ/v2YQrkatGL47yYOWHHEC64LEjeQg57UUi0HcNJpBy+A7a0LfQYeqS7NVtTxTEzyMO0zKbcuGPEOa3Vs8TYO4uXKJR7TL9hh/hSgDgvdhVmYguWt3lsKNZ8Y9rypU1QzykORd6UAB4pwhJaDEYzWaE0gEKiiq3yqwHt1dQmW4tVQwJsxcbDRuF2MqNNmb+HgbcU1B0iuInAAZotrrPhY+XtLzqo/yYshdcRm/xpwEEnzHXJQl4prOUAGoDZqh9yCqfoHbflP4ZWCrQJjHoo+7coN9/LyYM9BPDHnYh5F4ACEX9qGigtladh31K6qggAO5DA05EB2cLUcQDWlSBg+CzTeiY4DXXkwtdvCKzTnJ271gRjXk3SXNQfz0CbkL3Ag7jLRSF9xoSQmdwFvdavkFg4UTryWgwN0G7U2GIw+cx0HuvKQA1t9kD5WP2+pdPTLloN3U1pfLoKdWBoHxoxCm3j1TRzIwSBLDvQbKIOf4aC2pnqVgEGw5GCgqvGSsiL8SfALAAf3rAvoSl0KkpdtYud/hwO9PhjpONh+Y124gYMslUd9LtyR7pCy42CNMDj6d157dcpZEWtXc3CPfZDAZ7P211L4i02A6lEcIPtAG9Cq6+wDAIjWThx/y048ybC1CDUoQG6tOAjQ2UTe3rXiYXJ55+p4YlkcwO3A466xgKViq1aSR3GA3u+b7vlQb7B86YQ7mTq/UXzdotdpw0HWvfVCeTIV9tSKA5DMTfkWkS9w4JXPAQq+ZhQnuUfOLRKnHmUnQvtPm/UDd57pJG8xeJHa8uJjqG0cCchs/C5nT8Ohs+EgEJ9HXUkT5xzQdukcgO2qy15OngvHLap4FAdoR1mXL/sC3F4xMgxUnXZL9vCNuLIkyeYVkwBMKxsOgGJisjmUz1gxfa8kDmBnz3PmGrK3ckQexQGM2eFk5KvAhU10dIEnpLOlwXYoUOa3cFDLsv3QvphYlw0H4jiq7LIcWDEqWxIHYlCWvOO/KjICze0vk4MGSiPRvAmYpSBWEEBdp75g4RMsHuIbupGDWrIHIIBMDBsOhMepNtWEbXhRt5XDgZgYzvJLxS8hxuLDC7XHcQA3Dhyi/mQaTjUV3xfQFJqNJoARyLa4lQOUngJ0qQUHYt6WyqhNhPxEIUmsHA6EXQpK865eFgbP5nN1D+MABrw1Wx1wWQAbhnjnQVUcpjN5dnlpOgFfM6GOYChCDpS5fuIqpgqWCPk6Ykp4ORwIkwnMhfPf5awShTyMgz4MbahjGfBdwyFGKSqqzuzAq+uJNv7tHACLRs+BOsNOBFr10VGhOeKrKoUDoeHw2ME5GdrqSu2HcQC/lKVWCJ8wKg6PpsETX9SVLU2YUAJb9w0OgGGq5UCx6VqDwUQVB8KiI6qLUjjIfWd0X9PZbrAJIz2QAxRnVWx2oIxRPMIQJE+ydpIDjJ6AKPrtHID2grNZMFmmrYqRi/pA8TSBMeA6lcFBHoKRboE4/RIWn9x7JAcJyseQY8vQRJcOR6A8QimXBVn4MInmdg5ABBT4WjP4EUBVTo0Y35aDXolwThSsK2VwcPWZqItf+MnksToW8TgO0NeCUlMWgYD25ySFCw/NYY0yRTkEaN02cqCa0VB9Qa8ABL/REc9zW0UvF4eRhuJtLsCbKIODq88km2DHVtntZz+QA/TZ6ZRXcSYFdfyapRABvimE7K8rXfIW4R/hKmjgIBm5izVGAa9iYGMLBsndrQIEcZMCHVfdgIPd4BBoCRxcQ2mqD+1MqGUY6aEcoHOsDiWLz/MQ+kuK36Psj+Hyjsu2rdj3/c1yIt2DgYI3Bg7WnDLCOs3N9Y0Mxx34KHS3yydSPdE8bUX8sROmNnijjF6PRASfWxCzhmqrBA4uAKtu4Dr6XJojREgeyUGti7NkGHEm+8Fgu/JwMqfyDln5QiZGiMtc6U6em+7FOdkdzCN01Rn86c4HC2mjCR37nuITDx5h2QU9Yd5h5N0Q1tvvlrvXHkVVw6MBJXBwfoGu8khzwA253qpqTq0vm4Pau5yiQ48XUkl/9VRG7bDgfrtcpI/QWZ1jocz1iCc3h3qoNs1dVqISqqN/OV69JdWMNszuz0c6G1EsUmf6dJjlcbnHcgA+KGgQJh2wPUnf8q4HT3LqbzjPJItkceGrXS7NFjho2DQV70Ten594joJ6mkSddBhMX/vO5cEcGC5oFSt2dPd0SxeyqMtPpNCNgYM/RRxweQthpCwDdpRwXpqy5jdY7f0cTI70aed8QAy5YKI8mgP1vd1QyELv39tcxOkt5EXlDn2guhl22FatUHBnEV8LJgvHOz53c3AySzR32WZSZ8obAxT/J7TkERzU3hzzuDO+Mx3sK7yfmXLp2rLaHRwwosx9ilWnlNCAfJmZpVwKqd7NwfFUo9pGPMmaaI4II3k8B7XpwHDVI+WTgmza6d54FZDnKnXidzkgK01zYuzoKgbEeFEJieSa77YTM0OUUsOMD4h8SE0l4L512XcDl//KIX7IAdflyfsjrp4qLl9ZbIpuFrrrgCjRfb4BcACdyk2o44oSr6sdtWAhrXBSulzSJLrLR0lTobXEDdPv6IPjvoXZANhahZFqn/nna3ioSKD4I/yOP0OTyavw+Zue/u6/YN4OCfSimMf53vLzsvGAcw85YdQlYXuumwpTIvQLva63RdoXVXUF3wRvMQ4/LRTKGR7DrtTRrOaoqxwbXxx9mzQBJJk/y/UfWblFgs1VlC5oo38VZfqzf/25wC71169OfgG1xw7Nm74x3J934P3V0d78oa+8X4qG+Z9/thFzxepG+gsQ8jpHNL/TwJ2os6j9rthSL21oS2sHz/LR/cY3VmdcGYd9fpn62Rftbv+Y3VmC+PhBvNanzYf/iiXJ6mut1620PdbXmKY9aHWzIr5p3T3W/PmZfQywpM8LqiT1qj3dDSOV/DuyYKz3m77RW8lDJCDU/T0fbq/kUfJFSrIRK/nV0sPff6jkX5RGaBcaqOR/LjZ5yJVUUkkllVRSSSWVVFJJJZX8A/IfqXUyrQrez0U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87" name="Picture 43" descr="http://4vector.com/i/free-vector-mobistar-0_033384_mobistar-0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821" b="40697"/>
          <a:stretch/>
        </p:blipFill>
        <p:spPr bwMode="auto">
          <a:xfrm>
            <a:off x="5706798" y="4326982"/>
            <a:ext cx="1500287" cy="2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89" name="Picture 45" descr="http://assets.upstart.bizjournals.com/multimedia/slideshows/verizon-logo-ubj*58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71" b="31592"/>
          <a:stretch/>
        </p:blipFill>
        <p:spPr bwMode="auto">
          <a:xfrm>
            <a:off x="7161763" y="4279727"/>
            <a:ext cx="1737702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91" name="Picture 47" descr="http://upload.wikimedia.org/wikipedia/en/1/1b/Daimler_logo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86" t="28263" r="7599" b="19044"/>
          <a:stretch/>
        </p:blipFill>
        <p:spPr bwMode="auto">
          <a:xfrm>
            <a:off x="2705300" y="4939995"/>
            <a:ext cx="1759276" cy="4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96" name="Picture 5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8249" y="5536962"/>
            <a:ext cx="1489634" cy="45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01" name="Picture 57" descr="http://www.sabc.co.za/wps/wcm/connect/110e6a804ec65e818e18fe7da4cd6ad7/British-Petroleum-logo.jpg?MOD=AJPERES&amp;CACHEID=110e6a804ec65e818e18fe7da4cd6ad7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4" t="3576" r="3600" b="-1"/>
          <a:stretch/>
        </p:blipFill>
        <p:spPr bwMode="auto">
          <a:xfrm>
            <a:off x="7996028" y="5528221"/>
            <a:ext cx="859723" cy="5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05" name="Picture 61" descr="http://gravescreekservice.com/wp-content/uploads/2014/03/husqvarna-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458" y="4952816"/>
            <a:ext cx="1676017" cy="31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815417" y="4952816"/>
            <a:ext cx="1518769" cy="34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-828600" y="6453336"/>
            <a:ext cx="92505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A few companies on the slide are Fujitsu Group customers being served by ICL Group</a:t>
            </a:r>
            <a:endParaRPr lang="ru-RU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2139" y="1912035"/>
            <a:ext cx="1750303" cy="369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2786" y="2316619"/>
            <a:ext cx="895463" cy="4129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5785" y="1847830"/>
            <a:ext cx="2006106" cy="4008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0533" y="2312876"/>
            <a:ext cx="1873433" cy="4599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19" t="18893" r="6324" b="28796"/>
          <a:stretch/>
        </p:blipFill>
        <p:spPr>
          <a:xfrm>
            <a:off x="6681289" y="2001753"/>
            <a:ext cx="1301330" cy="4324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4" t="19995" r="9931" b="8775"/>
          <a:stretch/>
        </p:blipFill>
        <p:spPr>
          <a:xfrm>
            <a:off x="3763392" y="3631655"/>
            <a:ext cx="1618467" cy="5503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1" t="13489" r="8389" b="15970"/>
          <a:stretch/>
        </p:blipFill>
        <p:spPr>
          <a:xfrm>
            <a:off x="2948552" y="4266102"/>
            <a:ext cx="943430" cy="4456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461" y="5488475"/>
            <a:ext cx="1013852" cy="49821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249" y="5423145"/>
            <a:ext cx="1200003" cy="6159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8990" y="5488475"/>
            <a:ext cx="1087038" cy="5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07504" y="260648"/>
            <a:ext cx="4709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Company Growth in </a:t>
            </a:r>
            <a:r>
              <a:rPr kumimoji="1" lang="ru-RU" altLang="ja-JP" sz="2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2003–2015 (</a:t>
            </a:r>
            <a:r>
              <a:rPr kumimoji="1" lang="en-US" altLang="ja-JP" sz="2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RUR)</a:t>
            </a:r>
            <a:endParaRPr kumimoji="1" lang="ru-RU" altLang="ja-JP" sz="2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75656" y="5877272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477 853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195736" y="563105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733 328</a:t>
            </a:r>
            <a:endParaRPr lang="ru-RU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55576" y="6021288"/>
            <a:ext cx="5597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380 985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771800" y="5373216"/>
            <a:ext cx="88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970 169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19872" y="498297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1 366 856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139952" y="4509120"/>
            <a:ext cx="1098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1 798 183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932040" y="4334907"/>
            <a:ext cx="102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1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969 650</a:t>
            </a:r>
            <a:endParaRPr lang="ru-RU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562208" y="2966755"/>
            <a:ext cx="1242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3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3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3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3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587</a:t>
            </a:r>
            <a:endParaRPr lang="ru-RU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498312" y="2174667"/>
            <a:ext cx="8099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4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105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075</a:t>
            </a:r>
            <a:endParaRPr lang="ru-RU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308304" y="1628800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4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632 596</a:t>
            </a:r>
            <a:endParaRPr lang="ru-RU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28384" y="109454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5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161</a:t>
            </a:r>
            <a:r>
              <a:rPr lang="ru-RU" sz="1000" b="1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000" b="1" dirty="0">
                <a:solidFill>
                  <a:srgbClr val="FFFFFF"/>
                </a:solidFill>
                <a:latin typeface="Arial Narrow" pitchFamily="34" charset="0"/>
              </a:rPr>
              <a:t>795</a:t>
            </a:r>
            <a:endParaRPr lang="ru-RU" sz="1000" b="1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36296" y="6438528"/>
            <a:ext cx="720080" cy="1564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500"/>
              </a:lnSpc>
            </a:pPr>
            <a:endParaRPr lang="ru-RU" sz="900" dirty="0">
              <a:latin typeface="Calibri" pitchFamily="34" charset="0"/>
            </a:endParaRPr>
          </a:p>
        </p:txBody>
      </p:sp>
      <p:pic>
        <p:nvPicPr>
          <p:cNvPr id="1026" name="Picture 2" descr="C:\Users\TKasaeva\Desktop\en.рост-объемов.2003-20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187090" cy="60978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507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181" t="3902" r="35242" b="2601"/>
          <a:stretch>
            <a:fillRect/>
          </a:stretch>
        </p:blipFill>
        <p:spPr bwMode="auto">
          <a:xfrm>
            <a:off x="2483768" y="1772816"/>
            <a:ext cx="3678149" cy="37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108520" y="260648"/>
            <a:ext cx="85679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kumimoji="1" lang="en-US" altLang="ja-JP" sz="2400" b="1" dirty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Business areas revenue split </a:t>
            </a:r>
            <a:endParaRPr kumimoji="1" lang="ru-RU" altLang="ja-JP" sz="2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5508416" y="4725144"/>
            <a:ext cx="2808000" cy="338554"/>
            <a:chOff x="6336255" y="2152832"/>
            <a:chExt cx="2304256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6336255" y="2152832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Hardware Manufacturing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6408000" y="2448000"/>
              <a:ext cx="216000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23"/>
          <p:cNvGrpSpPr/>
          <p:nvPr/>
        </p:nvGrpSpPr>
        <p:grpSpPr>
          <a:xfrm>
            <a:off x="107504" y="4293096"/>
            <a:ext cx="2358748" cy="338554"/>
            <a:chOff x="5920440" y="4437329"/>
            <a:chExt cx="2742030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5920440" y="4437329"/>
              <a:ext cx="27199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System Integration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6004150" y="4725361"/>
              <a:ext cx="265832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Группа 26"/>
          <p:cNvGrpSpPr/>
          <p:nvPr/>
        </p:nvGrpSpPr>
        <p:grpSpPr>
          <a:xfrm>
            <a:off x="107504" y="1772816"/>
            <a:ext cx="2952328" cy="584775"/>
            <a:chOff x="4449600" y="885576"/>
            <a:chExt cx="1771200" cy="584775"/>
          </a:xfrm>
        </p:grpSpPr>
        <p:sp>
          <p:nvSpPr>
            <p:cNvPr id="28" name="TextBox 27"/>
            <p:cNvSpPr txBox="1"/>
            <p:nvPr/>
          </p:nvSpPr>
          <p:spPr>
            <a:xfrm>
              <a:off x="4449600" y="885576"/>
              <a:ext cx="1771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Software Development and Implementation</a:t>
              </a:r>
              <a:r>
                <a:rPr lang="ru-RU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4507200" y="1440000"/>
              <a:ext cx="158400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Группа 32"/>
          <p:cNvGrpSpPr/>
          <p:nvPr/>
        </p:nvGrpSpPr>
        <p:grpSpPr>
          <a:xfrm>
            <a:off x="5580112" y="1938318"/>
            <a:ext cx="2604424" cy="338554"/>
            <a:chOff x="-78813" y="1640487"/>
            <a:chExt cx="2673901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290832" y="1640487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IT Outsourcing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-78813" y="1979041"/>
              <a:ext cx="258751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Надпись 2"/>
          <p:cNvSpPr txBox="1">
            <a:spLocks noChangeArrowheads="1"/>
          </p:cNvSpPr>
          <p:nvPr/>
        </p:nvSpPr>
        <p:spPr bwMode="auto">
          <a:xfrm>
            <a:off x="4788024" y="4437112"/>
            <a:ext cx="112894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16%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Надпись 2"/>
          <p:cNvSpPr txBox="1">
            <a:spLocks noChangeArrowheads="1"/>
          </p:cNvSpPr>
          <p:nvPr/>
        </p:nvSpPr>
        <p:spPr bwMode="auto">
          <a:xfrm>
            <a:off x="4644008" y="2204864"/>
            <a:ext cx="1175371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30%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Надпись 2"/>
          <p:cNvSpPr txBox="1">
            <a:spLocks noChangeArrowheads="1"/>
          </p:cNvSpPr>
          <p:nvPr/>
        </p:nvSpPr>
        <p:spPr bwMode="auto">
          <a:xfrm>
            <a:off x="2915816" y="4293096"/>
            <a:ext cx="100939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37</a:t>
            </a: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6" name="Группа 42"/>
          <p:cNvGrpSpPr/>
          <p:nvPr/>
        </p:nvGrpSpPr>
        <p:grpSpPr>
          <a:xfrm>
            <a:off x="6225436" y="3882534"/>
            <a:ext cx="1946964" cy="338554"/>
            <a:chOff x="-245913" y="1654860"/>
            <a:chExt cx="2708820" cy="338554"/>
          </a:xfrm>
        </p:grpSpPr>
        <p:sp>
          <p:nvSpPr>
            <p:cNvPr id="44" name="TextBox 43"/>
            <p:cNvSpPr txBox="1"/>
            <p:nvPr/>
          </p:nvSpPr>
          <p:spPr>
            <a:xfrm>
              <a:off x="158651" y="1654860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 </a:t>
              </a:r>
              <a:r>
                <a:rPr lang="ru-RU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</a:t>
              </a:r>
              <a:r>
                <a:rPr lang="ru-RU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r>
                <a:rPr lang="ru-RU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%</a:t>
              </a:r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 bwMode="auto">
            <a:xfrm>
              <a:off x="-245913" y="1949789"/>
              <a:ext cx="270108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Надпись 2"/>
          <p:cNvSpPr txBox="1">
            <a:spLocks noChangeArrowheads="1"/>
          </p:cNvSpPr>
          <p:nvPr/>
        </p:nvSpPr>
        <p:spPr bwMode="auto">
          <a:xfrm>
            <a:off x="3058546" y="2420888"/>
            <a:ext cx="100939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9</a:t>
            </a: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Группа 39"/>
          <p:cNvGrpSpPr/>
          <p:nvPr/>
        </p:nvGrpSpPr>
        <p:grpSpPr>
          <a:xfrm>
            <a:off x="6225436" y="3132257"/>
            <a:ext cx="2090980" cy="553997"/>
            <a:chOff x="6225436" y="3132257"/>
            <a:chExt cx="2090980" cy="553997"/>
          </a:xfrm>
        </p:grpSpPr>
        <p:grpSp>
          <p:nvGrpSpPr>
            <p:cNvPr id="9" name="Группа 50"/>
            <p:cNvGrpSpPr/>
            <p:nvPr/>
          </p:nvGrpSpPr>
          <p:grpSpPr>
            <a:xfrm>
              <a:off x="6225436" y="3132257"/>
              <a:ext cx="2090980" cy="541150"/>
              <a:chOff x="-245913" y="1408639"/>
              <a:chExt cx="2909190" cy="541150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-41720" y="1408639"/>
                <a:ext cx="27049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ru-RU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cxnSp>
            <p:nvCxnSpPr>
              <p:cNvPr id="53" name="Прямая соединительная линия 52"/>
              <p:cNvCxnSpPr/>
              <p:nvPr/>
            </p:nvCxnSpPr>
            <p:spPr bwMode="auto">
              <a:xfrm>
                <a:off x="-245913" y="1949789"/>
                <a:ext cx="2701080" cy="0"/>
              </a:xfrm>
              <a:prstGeom prst="line">
                <a:avLst/>
              </a:prstGeom>
              <a:solidFill>
                <a:schemeClr val="accent1"/>
              </a:solidFill>
              <a:ln w="12700" cap="sq" cmpd="sng" algn="ctr">
                <a:solidFill>
                  <a:srgbClr val="96969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9" name="Прямоугольник 38"/>
            <p:cNvSpPr/>
            <p:nvPr/>
          </p:nvSpPr>
          <p:spPr>
            <a:xfrm>
              <a:off x="6419743" y="3347700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Engineering</a:t>
              </a:r>
              <a:r>
                <a:rPr lang="ru-RU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(5%)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865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4699" t="3902" r="39941" b="3902"/>
          <a:stretch>
            <a:fillRect/>
          </a:stretch>
        </p:blipFill>
        <p:spPr bwMode="auto">
          <a:xfrm>
            <a:off x="2267744" y="1700808"/>
            <a:ext cx="3944407" cy="395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35496" y="302397"/>
            <a:ext cx="85679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kumimoji="1" lang="en-US" altLang="ja-JP" sz="2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Revenue split by customer/region </a:t>
            </a:r>
            <a:endParaRPr kumimoji="1" lang="ru-RU" altLang="ja-JP" sz="2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5652121" y="4293096"/>
            <a:ext cx="2592287" cy="360040"/>
            <a:chOff x="6218164" y="2017527"/>
            <a:chExt cx="2439767" cy="360040"/>
          </a:xfrm>
        </p:grpSpPr>
        <p:sp>
          <p:nvSpPr>
            <p:cNvPr id="22" name="TextBox 21"/>
            <p:cNvSpPr txBox="1"/>
            <p:nvPr/>
          </p:nvSpPr>
          <p:spPr>
            <a:xfrm>
              <a:off x="6218164" y="2017527"/>
              <a:ext cx="23042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Russian Federation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6497931" y="2377567"/>
              <a:ext cx="216000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23"/>
          <p:cNvGrpSpPr/>
          <p:nvPr/>
        </p:nvGrpSpPr>
        <p:grpSpPr>
          <a:xfrm>
            <a:off x="236617" y="4581128"/>
            <a:ext cx="2607189" cy="338554"/>
            <a:chOff x="6221206" y="4487851"/>
            <a:chExt cx="2813743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6315001" y="4487851"/>
              <a:ext cx="2719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Gazprom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6221206" y="4775883"/>
              <a:ext cx="2658319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Группа 26"/>
          <p:cNvGrpSpPr/>
          <p:nvPr/>
        </p:nvGrpSpPr>
        <p:grpSpPr>
          <a:xfrm>
            <a:off x="-36512" y="2564904"/>
            <a:ext cx="2592288" cy="338554"/>
            <a:chOff x="4536000" y="1101600"/>
            <a:chExt cx="1728000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4536000" y="1101600"/>
              <a:ext cx="172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600" spc="-1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4608000" y="1440000"/>
              <a:ext cx="158400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Группа 32"/>
          <p:cNvGrpSpPr/>
          <p:nvPr/>
        </p:nvGrpSpPr>
        <p:grpSpPr>
          <a:xfrm>
            <a:off x="5724128" y="2082334"/>
            <a:ext cx="2376264" cy="338554"/>
            <a:chOff x="-235631" y="1784503"/>
            <a:chExt cx="2587512" cy="338554"/>
          </a:xfrm>
        </p:grpSpPr>
        <p:sp>
          <p:nvSpPr>
            <p:cNvPr id="34" name="TextBox 33"/>
            <p:cNvSpPr txBox="1"/>
            <p:nvPr/>
          </p:nvSpPr>
          <p:spPr>
            <a:xfrm>
              <a:off x="-403" y="1784503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Republic of </a:t>
              </a:r>
              <a:r>
                <a:rPr lang="en-US" sz="1600" dirty="0" err="1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Tatarstan</a:t>
              </a:r>
              <a:endParaRPr lang="ru-RU" sz="16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-235631" y="2123057"/>
              <a:ext cx="258751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Надпись 2"/>
          <p:cNvSpPr txBox="1">
            <a:spLocks noChangeArrowheads="1"/>
          </p:cNvSpPr>
          <p:nvPr/>
        </p:nvSpPr>
        <p:spPr bwMode="auto">
          <a:xfrm>
            <a:off x="4932040" y="4293096"/>
            <a:ext cx="112894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34%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Надпись 2"/>
          <p:cNvSpPr txBox="1">
            <a:spLocks noChangeArrowheads="1"/>
          </p:cNvSpPr>
          <p:nvPr/>
        </p:nvSpPr>
        <p:spPr bwMode="auto">
          <a:xfrm>
            <a:off x="4860032" y="2204864"/>
            <a:ext cx="1175371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18%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Надпись 2"/>
          <p:cNvSpPr txBox="1">
            <a:spLocks noChangeArrowheads="1"/>
          </p:cNvSpPr>
          <p:nvPr/>
        </p:nvSpPr>
        <p:spPr bwMode="auto">
          <a:xfrm>
            <a:off x="2771800" y="4437112"/>
            <a:ext cx="100939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12%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0" name="Надпись 2"/>
          <p:cNvSpPr txBox="1">
            <a:spLocks noChangeArrowheads="1"/>
          </p:cNvSpPr>
          <p:nvPr/>
        </p:nvSpPr>
        <p:spPr bwMode="auto">
          <a:xfrm>
            <a:off x="3563888" y="4941168"/>
            <a:ext cx="648072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7%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Надпись 2"/>
          <p:cNvSpPr txBox="1">
            <a:spLocks noChangeArrowheads="1"/>
          </p:cNvSpPr>
          <p:nvPr/>
        </p:nvSpPr>
        <p:spPr bwMode="auto">
          <a:xfrm>
            <a:off x="2411760" y="2636912"/>
            <a:ext cx="112894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30%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6" name="Группа 23"/>
          <p:cNvGrpSpPr/>
          <p:nvPr/>
        </p:nvGrpSpPr>
        <p:grpSpPr>
          <a:xfrm>
            <a:off x="467323" y="5301208"/>
            <a:ext cx="3168572" cy="338554"/>
            <a:chOff x="6313046" y="4509337"/>
            <a:chExt cx="2720137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6313235" y="4509337"/>
              <a:ext cx="2719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Power-wielding structures 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6313046" y="4797369"/>
              <a:ext cx="265832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41" name="Прямоугольник 40"/>
          <p:cNvSpPr/>
          <p:nvPr/>
        </p:nvSpPr>
        <p:spPr>
          <a:xfrm>
            <a:off x="-108520" y="2586390"/>
            <a:ext cx="1928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Foreign Customers</a:t>
            </a:r>
            <a:endParaRPr lang="ru-RU" sz="1600" dirty="0" smtClean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15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265" t="3902" r="34459" b="2601"/>
          <a:stretch>
            <a:fillRect/>
          </a:stretch>
        </p:blipFill>
        <p:spPr bwMode="auto">
          <a:xfrm>
            <a:off x="2123728" y="1628800"/>
            <a:ext cx="4250669" cy="403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27"/>
          <p:cNvSpPr>
            <a:spLocks noChangeArrowheads="1"/>
          </p:cNvSpPr>
          <p:nvPr/>
        </p:nvSpPr>
        <p:spPr bwMode="auto">
          <a:xfrm>
            <a:off x="35496" y="302397"/>
            <a:ext cx="85679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/>
            <a:r>
              <a:rPr kumimoji="1" lang="en-US" altLang="ja-JP" sz="2400" b="1" dirty="0" smtClean="0">
                <a:solidFill>
                  <a:srgbClr val="FFFFFF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Revenue split by industry sectors</a:t>
            </a:r>
            <a:endParaRPr kumimoji="1" lang="ru-RU" altLang="ja-JP" sz="2400" b="1" dirty="0">
              <a:solidFill>
                <a:srgbClr val="FFFFFF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4788024" y="5157192"/>
            <a:ext cx="3312056" cy="338554"/>
            <a:chOff x="6286120" y="2111021"/>
            <a:chExt cx="2304256" cy="338554"/>
          </a:xfrm>
        </p:grpSpPr>
        <p:sp>
          <p:nvSpPr>
            <p:cNvPr id="22" name="TextBox 21"/>
            <p:cNvSpPr txBox="1"/>
            <p:nvPr/>
          </p:nvSpPr>
          <p:spPr>
            <a:xfrm>
              <a:off x="6286120" y="2111021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Manufacturing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 bwMode="auto">
            <a:xfrm>
              <a:off x="6408000" y="2448000"/>
              <a:ext cx="216000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Группа 23"/>
          <p:cNvGrpSpPr/>
          <p:nvPr/>
        </p:nvGrpSpPr>
        <p:grpSpPr>
          <a:xfrm>
            <a:off x="611560" y="3738518"/>
            <a:ext cx="1728192" cy="338554"/>
            <a:chOff x="6004150" y="4437329"/>
            <a:chExt cx="2719948" cy="338554"/>
          </a:xfrm>
        </p:grpSpPr>
        <p:sp>
          <p:nvSpPr>
            <p:cNvPr id="25" name="TextBox 24"/>
            <p:cNvSpPr txBox="1"/>
            <p:nvPr/>
          </p:nvSpPr>
          <p:spPr>
            <a:xfrm>
              <a:off x="6004150" y="4437329"/>
              <a:ext cx="27199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Finance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 bwMode="auto">
            <a:xfrm>
              <a:off x="6004150" y="4725361"/>
              <a:ext cx="265832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Группа 26"/>
          <p:cNvGrpSpPr/>
          <p:nvPr/>
        </p:nvGrpSpPr>
        <p:grpSpPr>
          <a:xfrm>
            <a:off x="611560" y="2010326"/>
            <a:ext cx="2304256" cy="338554"/>
            <a:chOff x="4536000" y="1101600"/>
            <a:chExt cx="1728000" cy="338554"/>
          </a:xfrm>
        </p:grpSpPr>
        <p:sp>
          <p:nvSpPr>
            <p:cNvPr id="28" name="TextBox 27"/>
            <p:cNvSpPr txBox="1"/>
            <p:nvPr/>
          </p:nvSpPr>
          <p:spPr>
            <a:xfrm>
              <a:off x="4536000" y="1101600"/>
              <a:ext cx="1728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 bwMode="auto">
            <a:xfrm>
              <a:off x="4608000" y="1440000"/>
              <a:ext cx="158400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Группа 32"/>
          <p:cNvGrpSpPr/>
          <p:nvPr/>
        </p:nvGrpSpPr>
        <p:grpSpPr>
          <a:xfrm>
            <a:off x="5652120" y="1916832"/>
            <a:ext cx="2448617" cy="360040"/>
            <a:chOff x="-78813" y="1619001"/>
            <a:chExt cx="2587512" cy="360040"/>
          </a:xfrm>
        </p:grpSpPr>
        <p:sp>
          <p:nvSpPr>
            <p:cNvPr id="34" name="TextBox 33"/>
            <p:cNvSpPr txBox="1"/>
            <p:nvPr/>
          </p:nvSpPr>
          <p:spPr>
            <a:xfrm>
              <a:off x="73372" y="1619001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Public Sector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 bwMode="auto">
            <a:xfrm>
              <a:off x="-78813" y="1979041"/>
              <a:ext cx="2587512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6" name="Надпись 2"/>
          <p:cNvSpPr txBox="1">
            <a:spLocks noChangeArrowheads="1"/>
          </p:cNvSpPr>
          <p:nvPr/>
        </p:nvSpPr>
        <p:spPr bwMode="auto">
          <a:xfrm>
            <a:off x="5220072" y="3789040"/>
            <a:ext cx="112894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21%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Надпись 2"/>
          <p:cNvSpPr txBox="1">
            <a:spLocks noChangeArrowheads="1"/>
          </p:cNvSpPr>
          <p:nvPr/>
        </p:nvSpPr>
        <p:spPr bwMode="auto">
          <a:xfrm>
            <a:off x="4860032" y="2204864"/>
            <a:ext cx="1175371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18%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8" name="Надпись 2"/>
          <p:cNvSpPr txBox="1">
            <a:spLocks noChangeArrowheads="1"/>
          </p:cNvSpPr>
          <p:nvPr/>
        </p:nvSpPr>
        <p:spPr bwMode="auto">
          <a:xfrm>
            <a:off x="2483768" y="3789040"/>
            <a:ext cx="100939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14%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6" name="Группа 50"/>
          <p:cNvGrpSpPr/>
          <p:nvPr/>
        </p:nvGrpSpPr>
        <p:grpSpPr>
          <a:xfrm>
            <a:off x="6225436" y="3810526"/>
            <a:ext cx="1946964" cy="338554"/>
            <a:chOff x="-245913" y="1633374"/>
            <a:chExt cx="2708820" cy="338554"/>
          </a:xfrm>
        </p:grpSpPr>
        <p:sp>
          <p:nvSpPr>
            <p:cNvPr id="52" name="TextBox 51"/>
            <p:cNvSpPr txBox="1"/>
            <p:nvPr/>
          </p:nvSpPr>
          <p:spPr>
            <a:xfrm>
              <a:off x="-242090" y="1633374"/>
              <a:ext cx="27049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Energy </a:t>
              </a:r>
              <a:r>
                <a:rPr lang="en-US" sz="1600" dirty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</a:t>
              </a:r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Fuel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 bwMode="auto">
            <a:xfrm>
              <a:off x="-245913" y="1949789"/>
              <a:ext cx="270108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Надпись 2"/>
          <p:cNvSpPr txBox="1">
            <a:spLocks noChangeArrowheads="1"/>
          </p:cNvSpPr>
          <p:nvPr/>
        </p:nvSpPr>
        <p:spPr bwMode="auto">
          <a:xfrm>
            <a:off x="3275856" y="4725144"/>
            <a:ext cx="100939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14%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Надпись 2"/>
          <p:cNvSpPr txBox="1">
            <a:spLocks noChangeArrowheads="1"/>
          </p:cNvSpPr>
          <p:nvPr/>
        </p:nvSpPr>
        <p:spPr bwMode="auto">
          <a:xfrm>
            <a:off x="2771800" y="2276872"/>
            <a:ext cx="112894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21%</a:t>
            </a:r>
            <a:endParaRPr lang="ru-RU" b="1" dirty="0">
              <a:solidFill>
                <a:srgbClr val="FFFFFF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2" name="Надпись 2"/>
          <p:cNvSpPr txBox="1">
            <a:spLocks noChangeArrowheads="1"/>
          </p:cNvSpPr>
          <p:nvPr/>
        </p:nvSpPr>
        <p:spPr bwMode="auto">
          <a:xfrm>
            <a:off x="4211960" y="4869160"/>
            <a:ext cx="1009398" cy="392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12%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grpSp>
        <p:nvGrpSpPr>
          <p:cNvPr id="8" name="Группа 23"/>
          <p:cNvGrpSpPr/>
          <p:nvPr/>
        </p:nvGrpSpPr>
        <p:grpSpPr>
          <a:xfrm>
            <a:off x="663929" y="5085184"/>
            <a:ext cx="2623568" cy="360040"/>
            <a:chOff x="5984101" y="4365321"/>
            <a:chExt cx="2678369" cy="360040"/>
          </a:xfrm>
        </p:grpSpPr>
        <p:sp>
          <p:nvSpPr>
            <p:cNvPr id="39" name="TextBox 38"/>
            <p:cNvSpPr txBox="1"/>
            <p:nvPr/>
          </p:nvSpPr>
          <p:spPr>
            <a:xfrm>
              <a:off x="5984101" y="4365321"/>
              <a:ext cx="22254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Retail</a:t>
              </a:r>
              <a:endParaRPr lang="ru-RU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 bwMode="auto">
            <a:xfrm>
              <a:off x="6004150" y="4725361"/>
              <a:ext cx="2658320" cy="0"/>
            </a:xfrm>
            <a:prstGeom prst="line">
              <a:avLst/>
            </a:prstGeom>
            <a:solidFill>
              <a:schemeClr val="accent1"/>
            </a:solidFill>
            <a:ln w="12700" cap="sq" cmpd="sng" algn="ctr">
              <a:solidFill>
                <a:srgbClr val="96969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="" xmlns:p14="http://schemas.microsoft.com/office/powerpoint/2010/main" val="19635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2.10.2010 13:26:00"/>
  <p:tag name="VCTMASTER" val="Fujitsu"/>
  <p:tag name="VCTLAYOUT" val="title"/>
  <p:tag name="VCT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3"/>
  <p:tag name="VCT-BODYINDENTATION" val="0;0;"/>
  <p:tag name="VCT-BULLETVISIBILITY" val="L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25.10.2010 11:11:35"/>
  <p:tag name="PLACEHFMT" val="4"/>
  <p:tag name="VCT-BODYINDENTATION" val="0;0;"/>
  <p:tag name="VCT-BULLETVISIBILITY" val="L "/>
</p:tagLst>
</file>

<file path=ppt/theme/theme1.xml><?xml version="1.0" encoding="utf-8"?>
<a:theme xmlns:a="http://schemas.openxmlformats.org/drawingml/2006/main" name="F_Tool_2">
  <a:themeElements>
    <a:clrScheme name="F_Tool_2 1">
      <a:dk1>
        <a:srgbClr val="000000"/>
      </a:dk1>
      <a:lt1>
        <a:srgbClr val="FFFFFF"/>
      </a:lt1>
      <a:dk2>
        <a:srgbClr val="000000"/>
      </a:dk2>
      <a:lt2>
        <a:srgbClr val="A5A5A5"/>
      </a:lt2>
      <a:accent1>
        <a:srgbClr val="F3BBBB"/>
      </a:accent1>
      <a:accent2>
        <a:srgbClr val="AE2222"/>
      </a:accent2>
      <a:accent3>
        <a:srgbClr val="FFFFFF"/>
      </a:accent3>
      <a:accent4>
        <a:srgbClr val="000000"/>
      </a:accent4>
      <a:accent5>
        <a:srgbClr val="F8DADA"/>
      </a:accent5>
      <a:accent6>
        <a:srgbClr val="9D1E1E"/>
      </a:accent6>
      <a:hlink>
        <a:srgbClr val="105D9C"/>
      </a:hlink>
      <a:folHlink>
        <a:srgbClr val="4B4595"/>
      </a:folHlink>
    </a:clrScheme>
    <a:fontScheme name="F_Tool_2">
      <a:majorFont>
        <a:latin typeface="Arial"/>
        <a:ea typeface="MS UI Gothic"/>
        <a:cs typeface="MS UI Gothic"/>
      </a:majorFont>
      <a:minorFont>
        <a:latin typeface="Arial"/>
        <a:ea typeface="MS UI Gothic"/>
        <a:cs typeface="MS UI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_Tool_2 1">
        <a:dk1>
          <a:srgbClr val="000000"/>
        </a:dk1>
        <a:lt1>
          <a:srgbClr val="FFFFFF"/>
        </a:lt1>
        <a:dk2>
          <a:srgbClr val="000000"/>
        </a:dk2>
        <a:lt2>
          <a:srgbClr val="A5A5A5"/>
        </a:lt2>
        <a:accent1>
          <a:srgbClr val="F3BBBB"/>
        </a:accent1>
        <a:accent2>
          <a:srgbClr val="AE2222"/>
        </a:accent2>
        <a:accent3>
          <a:srgbClr val="FFFFFF"/>
        </a:accent3>
        <a:accent4>
          <a:srgbClr val="000000"/>
        </a:accent4>
        <a:accent5>
          <a:srgbClr val="F8DADA"/>
        </a:accent5>
        <a:accent6>
          <a:srgbClr val="9D1E1E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ujitsu - ICL-КПО ВС -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ICL-КПО ВС">
      <a:majorFont>
        <a:latin typeface="PT Sans Bold"/>
        <a:ea typeface="MS UI Gothic"/>
        <a:cs typeface="MS UI Gothic"/>
      </a:majorFont>
      <a:minorFont>
        <a:latin typeface="Arial Narrow"/>
        <a:ea typeface="MS UI Gothic"/>
        <a:cs typeface="MS UI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_Tool_2">
  <a:themeElements>
    <a:clrScheme name="F_Tool_2 1">
      <a:dk1>
        <a:srgbClr val="000000"/>
      </a:dk1>
      <a:lt1>
        <a:srgbClr val="FFFFFF"/>
      </a:lt1>
      <a:dk2>
        <a:srgbClr val="000000"/>
      </a:dk2>
      <a:lt2>
        <a:srgbClr val="A5A5A5"/>
      </a:lt2>
      <a:accent1>
        <a:srgbClr val="F3BBBB"/>
      </a:accent1>
      <a:accent2>
        <a:srgbClr val="AE2222"/>
      </a:accent2>
      <a:accent3>
        <a:srgbClr val="FFFFFF"/>
      </a:accent3>
      <a:accent4>
        <a:srgbClr val="000000"/>
      </a:accent4>
      <a:accent5>
        <a:srgbClr val="F8DADA"/>
      </a:accent5>
      <a:accent6>
        <a:srgbClr val="9D1E1E"/>
      </a:accent6>
      <a:hlink>
        <a:srgbClr val="105D9C"/>
      </a:hlink>
      <a:folHlink>
        <a:srgbClr val="4B4595"/>
      </a:folHlink>
    </a:clrScheme>
    <a:fontScheme name="F_Tool_2">
      <a:majorFont>
        <a:latin typeface="Arial"/>
        <a:ea typeface="MS UI Gothic"/>
        <a:cs typeface="MS UI Gothic"/>
      </a:majorFont>
      <a:minorFont>
        <a:latin typeface="Arial"/>
        <a:ea typeface="MS UI Gothic"/>
        <a:cs typeface="MS UI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_Tool_2 1">
        <a:dk1>
          <a:srgbClr val="000000"/>
        </a:dk1>
        <a:lt1>
          <a:srgbClr val="FFFFFF"/>
        </a:lt1>
        <a:dk2>
          <a:srgbClr val="000000"/>
        </a:dk2>
        <a:lt2>
          <a:srgbClr val="A5A5A5"/>
        </a:lt2>
        <a:accent1>
          <a:srgbClr val="F3BBBB"/>
        </a:accent1>
        <a:accent2>
          <a:srgbClr val="AE2222"/>
        </a:accent2>
        <a:accent3>
          <a:srgbClr val="FFFFFF"/>
        </a:accent3>
        <a:accent4>
          <a:srgbClr val="000000"/>
        </a:accent4>
        <a:accent5>
          <a:srgbClr val="F8DADA"/>
        </a:accent5>
        <a:accent6>
          <a:srgbClr val="9D1E1E"/>
        </a:accent6>
        <a:hlink>
          <a:srgbClr val="105D9C"/>
        </a:hlink>
        <a:folHlink>
          <a:srgbClr val="4B459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CL_4_3_Services_инфо_1">
  <a:themeElements>
    <a:clrScheme name="ICL Services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990000"/>
      </a:accent1>
      <a:accent2>
        <a:srgbClr val="CC0000"/>
      </a:accent2>
      <a:accent3>
        <a:srgbClr val="FF0000"/>
      </a:accent3>
      <a:accent4>
        <a:srgbClr val="FF8080"/>
      </a:accent4>
      <a:accent5>
        <a:srgbClr val="FFB7B7"/>
      </a:accent5>
      <a:accent6>
        <a:srgbClr val="FFCCCC"/>
      </a:accent6>
      <a:hlink>
        <a:srgbClr val="0000FF"/>
      </a:hlink>
      <a:folHlink>
        <a:srgbClr val="CC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26741</TotalTime>
  <Words>1669</Words>
  <Application>Microsoft Office PowerPoint</Application>
  <PresentationFormat>Экран (4:3)</PresentationFormat>
  <Paragraphs>441</Paragraphs>
  <Slides>24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F_Tool_2</vt:lpstr>
      <vt:lpstr>Fujitsu - ICL-КПО ВС - Layout</vt:lpstr>
      <vt:lpstr>1_F_Tool_2</vt:lpstr>
      <vt:lpstr>ICL_4_3_Services_инфо_1</vt:lpstr>
      <vt:lpstr>ICL Group </vt:lpstr>
      <vt:lpstr>ICL GROUP</vt:lpstr>
      <vt:lpstr>Global Footprint</vt:lpstr>
      <vt:lpstr>Awards</vt:lpstr>
      <vt:lpstr>Key customers</vt:lpstr>
      <vt:lpstr>Слайд 6</vt:lpstr>
      <vt:lpstr>Слайд 7</vt:lpstr>
      <vt:lpstr>Слайд 8</vt:lpstr>
      <vt:lpstr>Слайд 9</vt:lpstr>
      <vt:lpstr>Offices and Facilities in Kazan and suburbs</vt:lpstr>
      <vt:lpstr>Portfolio</vt:lpstr>
      <vt:lpstr>Application Services</vt:lpstr>
      <vt:lpstr>Industry-Specific Solutions by Living Environment</vt:lpstr>
      <vt:lpstr>Business and Industry Solutions</vt:lpstr>
      <vt:lpstr>Infrastructure Services</vt:lpstr>
      <vt:lpstr>Hardware Manufacturing</vt:lpstr>
      <vt:lpstr>IT outsourcing Global Delivery Centre</vt:lpstr>
      <vt:lpstr>Слайд 18</vt:lpstr>
      <vt:lpstr>Слайд 19</vt:lpstr>
      <vt:lpstr>Слайд 20</vt:lpstr>
      <vt:lpstr>Слайд 21</vt:lpstr>
      <vt:lpstr>Слайд 22</vt:lpstr>
      <vt:lpstr>Consulting Expertise  and Services </vt:lpstr>
      <vt:lpstr>Слайд 24</vt:lpstr>
    </vt:vector>
  </TitlesOfParts>
  <Company>ICL-KME 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subject>Corporate Presentation</dc:subject>
  <dc:creator>Tatiana Terekhova</dc:creator>
  <cp:lastModifiedBy>Татьяна</cp:lastModifiedBy>
  <cp:revision>417</cp:revision>
  <cp:lastPrinted>2016-03-16T14:28:13Z</cp:lastPrinted>
  <dcterms:created xsi:type="dcterms:W3CDTF">2009-05-19T11:32:48Z</dcterms:created>
  <dcterms:modified xsi:type="dcterms:W3CDTF">2016-04-05T10:21:24Z</dcterms:modified>
</cp:coreProperties>
</file>