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62" r:id="rId5"/>
    <p:sldId id="265" r:id="rId6"/>
    <p:sldId id="267" r:id="rId7"/>
    <p:sldId id="266" r:id="rId8"/>
    <p:sldId id="270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38" autoAdjust="0"/>
  </p:normalViewPr>
  <p:slideViewPr>
    <p:cSldViewPr>
      <p:cViewPr>
        <p:scale>
          <a:sx n="75" d="100"/>
          <a:sy n="75" d="100"/>
        </p:scale>
        <p:origin x="-318" y="1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mars@raif.su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992888" cy="18288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«</a:t>
            </a:r>
            <a:r>
              <a:rPr lang="ru-RU" dirty="0"/>
              <a:t>Организация бизнеса по </a:t>
            </a:r>
            <a:r>
              <a:rPr lang="ru-RU" dirty="0" smtClean="0"/>
              <a:t>хранению и глубокой переработке картофеля»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1560" y="3645024"/>
            <a:ext cx="7772400" cy="2016224"/>
          </a:xfrm>
        </p:spPr>
        <p:txBody>
          <a:bodyPr>
            <a:noAutofit/>
          </a:bodyPr>
          <a:lstStyle/>
          <a:p>
            <a:pPr algn="l"/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</a:rPr>
              <a:t>Аннотация:</a:t>
            </a:r>
          </a:p>
          <a:p>
            <a:pPr algn="l"/>
            <a:endParaRPr lang="ru-RU" sz="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</a:rPr>
              <a:t>Проект предусматривает организацию деятельности по:</a:t>
            </a:r>
          </a:p>
          <a:p>
            <a:pPr marL="379476" indent="-342900" algn="l">
              <a:buAutoNum type="arabicPeriod"/>
            </a:pP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</a:rPr>
              <a:t>Кооперации с производителями картофеля по расширению посевов;</a:t>
            </a:r>
          </a:p>
          <a:p>
            <a:pPr marL="379476" indent="-342900" algn="l">
              <a:buAutoNum type="arabicPeriod"/>
            </a:pP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</a:rPr>
              <a:t>Переработке картофеля в картофельные хлопья;</a:t>
            </a:r>
          </a:p>
          <a:p>
            <a:pPr marL="379476" indent="-342900" algn="l">
              <a:buAutoNum type="arabicPeriod"/>
            </a:pP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</a:rPr>
              <a:t>Производству картофеля фри (из свежего картофеля);</a:t>
            </a:r>
          </a:p>
          <a:p>
            <a:pPr marL="379476" indent="-342900" algn="l">
              <a:buFont typeface="Wingdings 2"/>
              <a:buAutoNum type="arabicPeriod"/>
            </a:pP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Упаковке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</a:rPr>
              <a:t>кондиционного картофеля 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в современную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</a:rPr>
              <a:t>упаковку.</a:t>
            </a:r>
          </a:p>
          <a:p>
            <a:pPr marL="379476" indent="-342900" algn="l"/>
            <a:endParaRPr lang="ru-RU" sz="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79476" indent="-342900" algn="l"/>
            <a:endParaRPr lang="ru-RU" sz="1200" dirty="0" smtClean="0">
              <a:solidFill>
                <a:srgbClr val="FF0000"/>
              </a:solidFill>
            </a:endParaRPr>
          </a:p>
          <a:p>
            <a:pPr marL="379476" indent="-342900" algn="l"/>
            <a:r>
              <a:rPr lang="ru-RU" sz="1200" dirty="0" smtClean="0">
                <a:solidFill>
                  <a:schemeClr val="tx1"/>
                </a:solidFill>
              </a:rPr>
              <a:t>Годовая переработка картофеля – 50 000 тонн в год.</a:t>
            </a:r>
          </a:p>
          <a:p>
            <a:pPr marL="379476" indent="-342900" algn="l"/>
            <a:endParaRPr lang="ru-RU" sz="1200" dirty="0" smtClean="0">
              <a:solidFill>
                <a:schemeClr val="tx1"/>
              </a:solidFill>
            </a:endParaRPr>
          </a:p>
          <a:p>
            <a:pPr marL="379476" indent="-342900" algn="l"/>
            <a:r>
              <a:rPr lang="ru-RU" sz="1200" dirty="0" smtClean="0">
                <a:solidFill>
                  <a:schemeClr val="tx1"/>
                </a:solidFill>
              </a:rPr>
              <a:t>ООО «Бозкурт» (Кукморский район, Республики Татарстан)</a:t>
            </a:r>
          </a:p>
          <a:p>
            <a:pPr algn="l"/>
            <a:endParaRPr lang="ru-RU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1400" dirty="0" smtClean="0"/>
              <a:t>Кукмор, 201</a:t>
            </a:r>
            <a:r>
              <a:rPr lang="en-US" sz="1400" dirty="0" smtClean="0"/>
              <a:t>6 </a:t>
            </a:r>
            <a:r>
              <a:rPr lang="ru-RU" sz="1400" dirty="0" smtClean="0"/>
              <a:t>г.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372200" y="4941168"/>
            <a:ext cx="23762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>
                <a:solidFill>
                  <a:srgbClr val="C00000"/>
                </a:solidFill>
              </a:rPr>
              <a:t>Руководитель проекта - Бариев Марс </a:t>
            </a:r>
            <a:r>
              <a:rPr lang="ru-RU" sz="1200" b="1" i="1" dirty="0" err="1">
                <a:solidFill>
                  <a:srgbClr val="C00000"/>
                </a:solidFill>
              </a:rPr>
              <a:t>Раифович</a:t>
            </a:r>
            <a:endParaRPr lang="ru-RU" sz="1200" b="1" i="1" dirty="0">
              <a:solidFill>
                <a:srgbClr val="C00000"/>
              </a:solidFill>
            </a:endParaRPr>
          </a:p>
          <a:p>
            <a:r>
              <a:rPr lang="ru-RU" sz="1200" b="1" i="1" dirty="0" smtClean="0">
                <a:solidFill>
                  <a:srgbClr val="C00000"/>
                </a:solidFill>
              </a:rPr>
              <a:t>тел</a:t>
            </a:r>
            <a:r>
              <a:rPr lang="ru-RU" sz="1200" b="1" i="1" dirty="0">
                <a:solidFill>
                  <a:srgbClr val="C00000"/>
                </a:solidFill>
              </a:rPr>
              <a:t>. 8 960 032 21 </a:t>
            </a:r>
            <a:r>
              <a:rPr lang="ru-RU" sz="1200" b="1" i="1" dirty="0" smtClean="0">
                <a:solidFill>
                  <a:srgbClr val="C00000"/>
                </a:solidFill>
              </a:rPr>
              <a:t>01,</a:t>
            </a:r>
            <a:endParaRPr lang="ru-RU" sz="1200" b="1" i="1" dirty="0">
              <a:solidFill>
                <a:srgbClr val="C00000"/>
              </a:solidFill>
            </a:endParaRPr>
          </a:p>
          <a:p>
            <a:r>
              <a:rPr lang="ru-RU" sz="1200" b="1" i="1" dirty="0" smtClean="0">
                <a:solidFill>
                  <a:srgbClr val="C00000"/>
                </a:solidFill>
              </a:rPr>
              <a:t>+79050206507</a:t>
            </a:r>
            <a:endParaRPr lang="ru-RU" sz="1200" b="1" i="1" dirty="0" smtClean="0">
              <a:solidFill>
                <a:srgbClr val="C00000"/>
              </a:solidFill>
            </a:endParaRPr>
          </a:p>
          <a:p>
            <a:r>
              <a:rPr lang="en-US" sz="1200" b="1" i="1" dirty="0" smtClean="0">
                <a:solidFill>
                  <a:srgbClr val="C00000"/>
                </a:solidFill>
              </a:rPr>
              <a:t>E-mail: mars@raif.su</a:t>
            </a:r>
            <a:endParaRPr lang="ru-RU" sz="12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66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83880" cy="79208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Идея проекта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39552" y="1196752"/>
            <a:ext cx="7992888" cy="475252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None/>
            </a:pPr>
            <a:r>
              <a:rPr lang="ru-RU" sz="1100" dirty="0" smtClean="0"/>
              <a:t>Настоящий проект </a:t>
            </a:r>
            <a:r>
              <a:rPr lang="ru-RU" sz="1100" dirty="0"/>
              <a:t>предусматривает организацию бизнеса </a:t>
            </a:r>
            <a:r>
              <a:rPr lang="ru-RU" sz="1100" dirty="0" smtClean="0"/>
              <a:t>по хранению, продаже и глубокой </a:t>
            </a:r>
            <a:r>
              <a:rPr lang="ru-RU" sz="1100" dirty="0"/>
              <a:t>переработке картофеля в картофельные </a:t>
            </a:r>
            <a:r>
              <a:rPr lang="ru-RU" sz="1100" dirty="0" smtClean="0"/>
              <a:t>хлопья и картофель фри, </a:t>
            </a:r>
            <a:r>
              <a:rPr lang="ru-RU" sz="1100" dirty="0"/>
              <a:t>с повышенными вкусовыми и пищевыми характеристиками. </a:t>
            </a:r>
            <a:r>
              <a:rPr lang="ru-RU" sz="1100" dirty="0" smtClean="0"/>
              <a:t>При реализации проекта используется передовой опыт </a:t>
            </a:r>
            <a:r>
              <a:rPr lang="ru-RU" sz="1100" dirty="0"/>
              <a:t>немецких </a:t>
            </a:r>
            <a:r>
              <a:rPr lang="ru-RU" sz="1100" dirty="0" smtClean="0"/>
              <a:t>переработчиков </a:t>
            </a:r>
            <a:r>
              <a:rPr lang="ru-RU" sz="1100" dirty="0"/>
              <a:t>картофеля и </a:t>
            </a:r>
            <a:r>
              <a:rPr lang="ru-RU" sz="1100" dirty="0" smtClean="0"/>
              <a:t>соответствующее современное оборудование.</a:t>
            </a:r>
          </a:p>
          <a:p>
            <a:pPr marL="0" indent="0" algn="just">
              <a:lnSpc>
                <a:spcPct val="140000"/>
              </a:lnSpc>
              <a:spcBef>
                <a:spcPts val="0"/>
              </a:spcBef>
              <a:buNone/>
            </a:pPr>
            <a:endParaRPr lang="ru-RU" sz="800" dirty="0"/>
          </a:p>
          <a:p>
            <a:pPr marL="0" indent="0" algn="just">
              <a:lnSpc>
                <a:spcPct val="140000"/>
              </a:lnSpc>
              <a:buNone/>
            </a:pPr>
            <a:r>
              <a:rPr lang="ru-RU" sz="1100" dirty="0"/>
              <a:t>Идея проекта состоит в </a:t>
            </a:r>
            <a:r>
              <a:rPr lang="ru-RU" sz="1100" dirty="0" smtClean="0"/>
              <a:t>развитии следующих видов деятельности по закупке, предварительной и глубокой переработке </a:t>
            </a:r>
            <a:r>
              <a:rPr lang="ru-RU" sz="1100" dirty="0"/>
              <a:t>сельскохозяйственного сырья</a:t>
            </a:r>
            <a:r>
              <a:rPr lang="ru-RU" sz="1100" dirty="0" smtClean="0"/>
              <a:t>:</a:t>
            </a:r>
          </a:p>
          <a:p>
            <a:pPr marL="514350" lvl="0" indent="-331788" algn="just">
              <a:lnSpc>
                <a:spcPct val="140000"/>
              </a:lnSpc>
              <a:buFont typeface="+mj-lt"/>
              <a:buAutoNum type="arabicPeriod"/>
            </a:pPr>
            <a:r>
              <a:rPr lang="ru-RU" sz="1100" dirty="0" smtClean="0"/>
              <a:t>Поставки специальных сортов картофеля от сельскохозяйственных производителей по договорам контрактации (обеспечение семенами берет на себя организатор проекта);</a:t>
            </a:r>
          </a:p>
          <a:p>
            <a:pPr marL="514350" lvl="0" indent="-331788" algn="just">
              <a:lnSpc>
                <a:spcPct val="140000"/>
              </a:lnSpc>
              <a:buFont typeface="+mj-lt"/>
              <a:buAutoNum type="arabicPeriod"/>
            </a:pPr>
            <a:r>
              <a:rPr lang="ru-RU" sz="1100" dirty="0" smtClean="0"/>
              <a:t>Предпродажная </a:t>
            </a:r>
            <a:r>
              <a:rPr lang="ru-RU" sz="1100" dirty="0"/>
              <a:t>обработка и упаковка картофеля в </a:t>
            </a:r>
            <a:r>
              <a:rPr lang="ru-RU" sz="1100" dirty="0" smtClean="0"/>
              <a:t>сетку от 2,5 до 50 кг. </a:t>
            </a:r>
          </a:p>
          <a:p>
            <a:pPr marL="514350" lvl="0" indent="-331788" algn="just">
              <a:lnSpc>
                <a:spcPct val="140000"/>
              </a:lnSpc>
              <a:buFont typeface="+mj-lt"/>
              <a:buAutoNum type="arabicPeriod"/>
            </a:pPr>
            <a:r>
              <a:rPr lang="ru-RU" sz="1100" dirty="0" smtClean="0"/>
              <a:t>Производство картофеля фри;</a:t>
            </a:r>
          </a:p>
          <a:p>
            <a:pPr marL="514350" lvl="0" indent="-331788" algn="just">
              <a:lnSpc>
                <a:spcPct val="140000"/>
              </a:lnSpc>
              <a:buFont typeface="+mj-lt"/>
              <a:buAutoNum type="arabicPeriod"/>
            </a:pPr>
            <a:r>
              <a:rPr lang="ru-RU" sz="1100" dirty="0" smtClean="0"/>
              <a:t>Производство </a:t>
            </a:r>
            <a:r>
              <a:rPr lang="ru-RU" sz="1100" dirty="0"/>
              <a:t>картофельных хлопьев (</a:t>
            </a:r>
            <a:r>
              <a:rPr lang="ru-RU" sz="1100" dirty="0" smtClean="0"/>
              <a:t>производящихся как из кондуционного мелкого так и  </a:t>
            </a:r>
            <a:r>
              <a:rPr lang="ru-RU" sz="1100" dirty="0"/>
              <a:t>некондиционного картофеля остающегося после сортировки картофельной </a:t>
            </a:r>
            <a:r>
              <a:rPr lang="ru-RU" sz="1100" dirty="0" smtClean="0"/>
              <a:t>массы, </a:t>
            </a:r>
            <a:r>
              <a:rPr lang="ru-RU" sz="1100" dirty="0"/>
              <a:t>а также из дополнительно </a:t>
            </a:r>
            <a:r>
              <a:rPr lang="ru-RU" sz="1100" dirty="0" smtClean="0"/>
              <a:t>закупаемого у сельскохозяйственных производителей мелкого картофеля).</a:t>
            </a:r>
            <a:endParaRPr lang="ru-RU" sz="1100" dirty="0"/>
          </a:p>
          <a:p>
            <a:pPr marL="36576" indent="0">
              <a:buNone/>
            </a:pPr>
            <a:r>
              <a:rPr lang="ru-RU" sz="1100" b="1" i="1" dirty="0" smtClean="0"/>
              <a:t>Мощность </a:t>
            </a:r>
            <a:r>
              <a:rPr lang="ru-RU" sz="1100" b="1" i="1" dirty="0"/>
              <a:t>производства:</a:t>
            </a:r>
          </a:p>
          <a:p>
            <a:pPr marL="379476" indent="-342900">
              <a:buAutoNum type="arabicPeriod"/>
            </a:pPr>
            <a:r>
              <a:rPr lang="ru-RU" sz="1100" i="1" dirty="0"/>
              <a:t>Мощность овощехранилища  	- 20 000 тонн.</a:t>
            </a:r>
          </a:p>
          <a:p>
            <a:pPr marL="379476" indent="-342900">
              <a:buFont typeface="Wingdings 2"/>
              <a:buAutoNum type="arabicPeriod"/>
            </a:pPr>
            <a:r>
              <a:rPr lang="ru-RU" sz="1100" i="1" dirty="0"/>
              <a:t>Упакованный картофель 	- 18 000 тонн в год.</a:t>
            </a:r>
          </a:p>
          <a:p>
            <a:pPr marL="379476" indent="-342900">
              <a:buAutoNum type="arabicPeriod"/>
            </a:pPr>
            <a:r>
              <a:rPr lang="ru-RU" sz="1100" i="1" dirty="0"/>
              <a:t>Картофель фри		- 7 200 тонн в год.		</a:t>
            </a:r>
          </a:p>
          <a:p>
            <a:pPr marL="379476" indent="-342900">
              <a:buAutoNum type="arabicPeriod"/>
            </a:pPr>
            <a:r>
              <a:rPr lang="ru-RU" sz="1100" i="1" dirty="0"/>
              <a:t>Картофельные хлопья 	- </a:t>
            </a:r>
            <a:r>
              <a:rPr lang="ru-RU" sz="1100" i="1" dirty="0" smtClean="0"/>
              <a:t>4 000 </a:t>
            </a:r>
            <a:r>
              <a:rPr lang="ru-RU" sz="1100" i="1" dirty="0"/>
              <a:t>тонн в год.</a:t>
            </a:r>
          </a:p>
          <a:p>
            <a:pPr marL="0" indent="0" algn="just">
              <a:lnSpc>
                <a:spcPct val="140000"/>
              </a:lnSpc>
              <a:buNone/>
            </a:pPr>
            <a:endParaRPr lang="ru-RU" sz="1100" dirty="0" smtClean="0"/>
          </a:p>
          <a:p>
            <a:pPr marL="0" indent="0" algn="just">
              <a:lnSpc>
                <a:spcPct val="140000"/>
              </a:lnSpc>
              <a:buNone/>
            </a:pPr>
            <a:r>
              <a:rPr lang="ru-RU" sz="1100" dirty="0" smtClean="0"/>
              <a:t> 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67759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83880" cy="79208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Схема организации бизнеса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95536" y="5805264"/>
            <a:ext cx="8136904" cy="64807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None/>
            </a:pPr>
            <a:r>
              <a:rPr lang="ru-RU" sz="1000" dirty="0" smtClean="0"/>
              <a:t>Предлагаемый </a:t>
            </a:r>
            <a:r>
              <a:rPr lang="ru-RU" sz="1000" dirty="0"/>
              <a:t>вид бизнеса предусматривает безотходность производства, использование </a:t>
            </a:r>
            <a:r>
              <a:rPr lang="ru-RU" sz="1000" dirty="0" err="1"/>
              <a:t>энерго</a:t>
            </a:r>
            <a:r>
              <a:rPr lang="ru-RU" sz="1000" dirty="0"/>
              <a:t> - и ресурсосберегающих технологий, являющихся достижениями передовых производителей оборудования по </a:t>
            </a:r>
            <a:r>
              <a:rPr lang="ru-RU" sz="1000" dirty="0" smtClean="0"/>
              <a:t>переработке </a:t>
            </a:r>
            <a:r>
              <a:rPr lang="ru-RU" sz="1000" dirty="0"/>
              <a:t>картофеля</a:t>
            </a:r>
            <a:r>
              <a:rPr lang="ru-RU" sz="1000" dirty="0" smtClean="0"/>
              <a:t>.</a:t>
            </a:r>
            <a:endParaRPr lang="ru-RU" sz="1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85781" y="1196752"/>
            <a:ext cx="1411286" cy="3159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Производитель 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85781" y="1643978"/>
            <a:ext cx="1418371" cy="3159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Производитель 2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385780" y="2083159"/>
            <a:ext cx="1411287" cy="3159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Производитель …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385779" y="2515055"/>
            <a:ext cx="1411287" cy="3159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Производитель «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 rot="5400000">
            <a:off x="6606115" y="1740331"/>
            <a:ext cx="1656184" cy="61228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Сельскохозяйственные производители картофеля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5219063" y="1067474"/>
            <a:ext cx="2777069" cy="200194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Выноска со стрелкой вправо 13"/>
          <p:cNvSpPr/>
          <p:nvPr/>
        </p:nvSpPr>
        <p:spPr>
          <a:xfrm>
            <a:off x="2771800" y="1081686"/>
            <a:ext cx="2304256" cy="835146"/>
          </a:xfrm>
          <a:prstGeom prst="rightArrowCallou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9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1. Выращивание семенного картофеля и его последующая </a:t>
            </a:r>
            <a:r>
              <a:rPr lang="ru-RU" sz="9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передача сельскохозяйственным организациям</a:t>
            </a:r>
            <a:endParaRPr lang="ru-RU" sz="900" dirty="0"/>
          </a:p>
        </p:txBody>
      </p:sp>
      <p:sp>
        <p:nvSpPr>
          <p:cNvPr id="15" name="Выноска со стрелкой влево 14"/>
          <p:cNvSpPr/>
          <p:nvPr/>
        </p:nvSpPr>
        <p:spPr>
          <a:xfrm>
            <a:off x="2736203" y="2111040"/>
            <a:ext cx="2376264" cy="784491"/>
          </a:xfrm>
          <a:prstGeom prst="leftArrow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5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2. Передача товарного картофеля для последующей </a:t>
            </a:r>
            <a:r>
              <a:rPr lang="ru-RU" sz="105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переработки</a:t>
            </a:r>
            <a:endParaRPr lang="ru-RU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631542"/>
              </p:ext>
            </p:extLst>
          </p:nvPr>
        </p:nvGraphicFramePr>
        <p:xfrm>
          <a:off x="977130" y="3789040"/>
          <a:ext cx="287479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7395"/>
                <a:gridCol w="1437395"/>
              </a:tblGrid>
              <a:tr h="3851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III.</a:t>
                      </a:r>
                      <a:r>
                        <a:rPr lang="en-US" sz="12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ru-RU" sz="1200" baseline="0" dirty="0" smtClean="0">
                          <a:latin typeface="Calibri" pitchFamily="34" charset="0"/>
                          <a:cs typeface="Calibri" pitchFamily="34" charset="0"/>
                        </a:rPr>
                        <a:t>Упаковка картофеля</a:t>
                      </a:r>
                      <a:endParaRPr lang="ru-RU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IV.</a:t>
                      </a:r>
                      <a:r>
                        <a:rPr lang="ru-RU" sz="1200" dirty="0" smtClean="0">
                          <a:latin typeface="Calibri" pitchFamily="34" charset="0"/>
                          <a:cs typeface="Calibri" pitchFamily="34" charset="0"/>
                        </a:rPr>
                        <a:t> Производство картофеля фри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898374"/>
              </p:ext>
            </p:extLst>
          </p:nvPr>
        </p:nvGraphicFramePr>
        <p:xfrm>
          <a:off x="755576" y="1099365"/>
          <a:ext cx="1859384" cy="17752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9384"/>
              </a:tblGrid>
              <a:tr h="939986">
                <a:tc>
                  <a:txBody>
                    <a:bodyPr/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latin typeface="Calibri" pitchFamily="34" charset="0"/>
                          <a:cs typeface="Calibri" pitchFamily="34" charset="0"/>
                        </a:rPr>
                        <a:t>ООО «Бозкурт»</a:t>
                      </a:r>
                      <a:endParaRPr lang="ru-RU" sz="24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I.</a:t>
                      </a:r>
                      <a:r>
                        <a:rPr kumimoji="0" lang="en-US" sz="12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Семеноводческое производство картофеля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8352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  <a:cs typeface="Calibri" pitchFamily="34" charset="0"/>
                        </a:rPr>
                        <a:t>II.</a:t>
                      </a:r>
                      <a:r>
                        <a:rPr lang="en-US" sz="12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ru-RU" sz="1200" baseline="0" dirty="0" smtClean="0">
                          <a:latin typeface="Calibri" pitchFamily="34" charset="0"/>
                          <a:cs typeface="Calibri" pitchFamily="34" charset="0"/>
                        </a:rPr>
                        <a:t>Хранение картофеля</a:t>
                      </a:r>
                      <a:endParaRPr lang="ru-RU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8" name="Выноска со стрелкой вниз 17"/>
          <p:cNvSpPr/>
          <p:nvPr/>
        </p:nvSpPr>
        <p:spPr>
          <a:xfrm>
            <a:off x="1043608" y="2996952"/>
            <a:ext cx="1872208" cy="7200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54283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3. Сортировка продукции</a:t>
            </a:r>
            <a:endParaRPr lang="ru-RU" sz="105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43608" y="5096217"/>
            <a:ext cx="2808312" cy="276999"/>
          </a:xfrm>
          <a:prstGeom prst="rect">
            <a:avLst/>
          </a:prstGeom>
          <a:solidFill>
            <a:srgbClr val="92D050"/>
          </a:solidFill>
          <a:ln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V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ru-RU" sz="1200" dirty="0" smtClean="0">
                <a:latin typeface="Calibri" pitchFamily="34" charset="0"/>
                <a:cs typeface="Calibri" pitchFamily="34" charset="0"/>
              </a:rPr>
              <a:t> Производство картофельных хлопьев</a:t>
            </a:r>
            <a:endParaRPr lang="ru-RU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Выноска со стрелкой вниз 19"/>
          <p:cNvSpPr/>
          <p:nvPr/>
        </p:nvSpPr>
        <p:spPr>
          <a:xfrm>
            <a:off x="1280059" y="4365103"/>
            <a:ext cx="1872208" cy="685967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54283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4. Передача </a:t>
            </a:r>
            <a:r>
              <a:rPr lang="ru-RU" sz="105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некондиции</a:t>
            </a:r>
            <a:endParaRPr lang="ru-RU" sz="105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5385782" y="3694512"/>
            <a:ext cx="2104810" cy="3600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0000"/>
            </a:solidFill>
            <a:prstDash val="lgDashDot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1) Розничные сети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5385782" y="4140471"/>
            <a:ext cx="2104810" cy="4492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0000"/>
            </a:solidFill>
            <a:prstDash val="lgDashDot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2) Предприятия общественного питания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5366544" y="4650029"/>
            <a:ext cx="2124048" cy="2911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0000"/>
            </a:solidFill>
            <a:prstDash val="lgDashDot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3) Дилеры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5387470" y="5051070"/>
            <a:ext cx="2124048" cy="2911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0000"/>
            </a:solidFill>
            <a:prstDash val="lgDashDot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3) Импортеры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Выгнутая влево стрелка 24"/>
          <p:cNvSpPr/>
          <p:nvPr/>
        </p:nvSpPr>
        <p:spPr>
          <a:xfrm>
            <a:off x="473075" y="3145653"/>
            <a:ext cx="504056" cy="219655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 rot="5400000">
            <a:off x="6891981" y="4385604"/>
            <a:ext cx="1625175" cy="2880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  <a:prstDash val="lgDashDot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Покупатели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5219063" y="3492645"/>
            <a:ext cx="2760733" cy="20739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Выноска со стрелкой вправо 27"/>
          <p:cNvSpPr/>
          <p:nvPr/>
        </p:nvSpPr>
        <p:spPr>
          <a:xfrm>
            <a:off x="3923202" y="3797646"/>
            <a:ext cx="1223127" cy="1584176"/>
          </a:xfrm>
          <a:prstGeom prst="rightArrowCallout">
            <a:avLst>
              <a:gd name="adj1" fmla="val 23426"/>
              <a:gd name="adj2" fmla="val 18705"/>
              <a:gd name="adj3" fmla="val 17130"/>
              <a:gd name="adj4" fmla="val 69698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5. Реализация продукции</a:t>
            </a:r>
            <a:endParaRPr lang="ru-RU" sz="105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01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83880" cy="79208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Продукция </a:t>
            </a:r>
            <a:r>
              <a:rPr lang="ru-RU" sz="1800" dirty="0" smtClean="0"/>
              <a:t>(1/2)</a:t>
            </a:r>
            <a:endParaRPr lang="ru-RU" sz="18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39551" y="2492897"/>
            <a:ext cx="6192689" cy="3409294"/>
          </a:xfrm>
        </p:spPr>
        <p:txBody>
          <a:bodyPr>
            <a:noAutofit/>
          </a:bodyPr>
          <a:lstStyle/>
          <a:p>
            <a:pPr marL="228600" lvl="0" indent="-228600" algn="just">
              <a:lnSpc>
                <a:spcPct val="120000"/>
              </a:lnSpc>
              <a:buAutoNum type="arabicPeriod"/>
            </a:pPr>
            <a:r>
              <a:rPr lang="ru-RU" sz="1200" b="1" dirty="0" smtClean="0"/>
              <a:t>Картофель упакованный в сетку </a:t>
            </a:r>
          </a:p>
          <a:p>
            <a:pPr marL="0" indent="269875" algn="just">
              <a:lnSpc>
                <a:spcPct val="120000"/>
              </a:lnSpc>
              <a:buNone/>
            </a:pPr>
            <a:r>
              <a:rPr lang="ru-RU" sz="1050" dirty="0" smtClean="0"/>
              <a:t>Реализация </a:t>
            </a:r>
            <a:r>
              <a:rPr lang="ru-RU" sz="1050" dirty="0"/>
              <a:t>картофеля прошедшего предпродажную подготовку и упакованного в сетку является перспективной формой продажи данного продукта. Этому способствуют: </a:t>
            </a:r>
          </a:p>
          <a:p>
            <a:pPr lvl="0" algn="just">
              <a:lnSpc>
                <a:spcPct val="120000"/>
              </a:lnSpc>
            </a:pPr>
            <a:r>
              <a:rPr lang="ru-RU" sz="1050" dirty="0"/>
              <a:t>Переход основной доли розничной торговли к крупным </a:t>
            </a:r>
            <a:r>
              <a:rPr lang="ru-RU" sz="1050" dirty="0" err="1" smtClean="0"/>
              <a:t>ритейлерам</a:t>
            </a:r>
            <a:r>
              <a:rPr lang="ru-RU" sz="1050" dirty="0" smtClean="0"/>
              <a:t> </a:t>
            </a:r>
            <a:r>
              <a:rPr lang="ru-RU" sz="1050" dirty="0"/>
              <a:t>(торговые сети могут эффективнее продавать картофель, размещая товар в зоне продажи овощей и фруктов не опасаясь загрязнений и неэстетичного вида товара);</a:t>
            </a:r>
          </a:p>
          <a:p>
            <a:pPr algn="just">
              <a:lnSpc>
                <a:spcPct val="120000"/>
              </a:lnSpc>
            </a:pPr>
            <a:r>
              <a:rPr lang="ru-RU" sz="1050" dirty="0"/>
              <a:t>Сокращения доли продаж картофеля на сезонных сельскохозяйственных  рынках, а также постепенное сокращение объема картофеля выращиваемого в личных подсобных хозяйствах. </a:t>
            </a:r>
            <a:endParaRPr lang="ru-RU" sz="1050" dirty="0" smtClean="0"/>
          </a:p>
          <a:p>
            <a:pPr algn="just">
              <a:lnSpc>
                <a:spcPct val="120000"/>
              </a:lnSpc>
            </a:pPr>
            <a:r>
              <a:rPr lang="ru-RU" sz="1050" dirty="0" smtClean="0"/>
              <a:t>Потребителю </a:t>
            </a:r>
            <a:r>
              <a:rPr lang="ru-RU" sz="1050" dirty="0"/>
              <a:t>удобно приобретать небольшие объемы картофеля не заботясь о поисках места </a:t>
            </a:r>
            <a:r>
              <a:rPr lang="ru-RU" sz="1050" dirty="0" smtClean="0"/>
              <a:t>хранения.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sz="1050" b="1" dirty="0" smtClean="0"/>
              <a:t>Перспективная упаковка «домик</a:t>
            </a:r>
            <a:r>
              <a:rPr lang="ru-RU" sz="1050" b="1" dirty="0"/>
              <a:t>» </a:t>
            </a:r>
            <a:r>
              <a:rPr lang="ru-RU" sz="1050" dirty="0"/>
              <a:t>(характеризуется наличием полиэтиленовой этикетки с окнами, частично скрывающими полимерную сетку. Этикетка содержит информацию о продукте, а также любую другую дополнительную информацию.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050" dirty="0" smtClean="0"/>
              <a:t>Стоимость </a:t>
            </a:r>
            <a:r>
              <a:rPr lang="ru-RU" sz="1050" dirty="0"/>
              <a:t>упакованного </a:t>
            </a:r>
            <a:r>
              <a:rPr lang="ru-RU" sz="1050" dirty="0" smtClean="0"/>
              <a:t>картофеля от 20 до 35 руб. за 1 кг</a:t>
            </a:r>
            <a:endParaRPr lang="ru-RU" sz="105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174797"/>
              </p:ext>
            </p:extLst>
          </p:nvPr>
        </p:nvGraphicFramePr>
        <p:xfrm>
          <a:off x="539552" y="1285036"/>
          <a:ext cx="5040560" cy="9918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407"/>
                <a:gridCol w="4681153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Виды производимой по проекту продукции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9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ru-RU" sz="1100" dirty="0">
                          <a:effectLst/>
                        </a:rPr>
                        <a:t>Товарный картофель </a:t>
                      </a:r>
                      <a:r>
                        <a:rPr lang="ru-RU" sz="1100" dirty="0" smtClean="0">
                          <a:effectLst/>
                        </a:rPr>
                        <a:t>в сетках.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4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2</a:t>
                      </a: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Картофель фри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23375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ru-RU" sz="1100" dirty="0">
                          <a:effectLst/>
                        </a:rPr>
                        <a:t>Картофельные хлопья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Рисунок 6" descr="http://upakovka.pro/uploads/files/images/catalog-1/Katalog-6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" t="47538" r="63202"/>
          <a:stretch/>
        </p:blipFill>
        <p:spPr bwMode="auto">
          <a:xfrm>
            <a:off x="6713092" y="3933056"/>
            <a:ext cx="1941069" cy="19691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0" name="Picture 2" descr="http://88.img.avito.st/1280x960/106842108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093" y="2564904"/>
            <a:ext cx="1941069" cy="129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5"/>
          <p:cNvSpPr>
            <a:spLocks noGrp="1"/>
          </p:cNvSpPr>
          <p:nvPr>
            <p:ph sz="half" idx="2"/>
          </p:nvPr>
        </p:nvSpPr>
        <p:spPr>
          <a:xfrm>
            <a:off x="395536" y="5902191"/>
            <a:ext cx="8136904" cy="36004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None/>
            </a:pPr>
            <a:r>
              <a:rPr lang="ru-RU" sz="1000" b="1" i="1" dirty="0" smtClean="0">
                <a:solidFill>
                  <a:srgbClr val="C00000"/>
                </a:solidFill>
              </a:rPr>
              <a:t>Предприятие освоило выпуск упакованного картофеля.</a:t>
            </a:r>
            <a:endParaRPr lang="ru-RU" sz="1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7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83880" cy="79208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Продукция </a:t>
            </a:r>
            <a:r>
              <a:rPr lang="ru-RU" sz="1800" dirty="0" smtClean="0"/>
              <a:t>(2/2)</a:t>
            </a:r>
            <a:endParaRPr lang="ru-RU" sz="1800" dirty="0"/>
          </a:p>
        </p:txBody>
      </p:sp>
      <p:sp>
        <p:nvSpPr>
          <p:cNvPr id="8" name="Объект 5"/>
          <p:cNvSpPr>
            <a:spLocks noGrp="1"/>
          </p:cNvSpPr>
          <p:nvPr>
            <p:ph sz="half" idx="2"/>
          </p:nvPr>
        </p:nvSpPr>
        <p:spPr>
          <a:xfrm>
            <a:off x="395536" y="1124744"/>
            <a:ext cx="5472608" cy="244827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1100" b="1" dirty="0" smtClean="0">
                <a:solidFill>
                  <a:schemeClr val="accent1"/>
                </a:solidFill>
              </a:rPr>
              <a:t>2. </a:t>
            </a:r>
            <a:r>
              <a:rPr lang="ru-RU" sz="1200" b="1" dirty="0" smtClean="0"/>
              <a:t>Картофель фри</a:t>
            </a:r>
          </a:p>
          <a:p>
            <a:pPr marL="0" indent="355600" algn="just">
              <a:lnSpc>
                <a:spcPct val="120000"/>
              </a:lnSpc>
              <a:buNone/>
            </a:pPr>
            <a:r>
              <a:rPr lang="ru-RU" sz="1100" dirty="0" smtClean="0"/>
              <a:t>Картофель </a:t>
            </a:r>
            <a:r>
              <a:rPr lang="ru-RU" sz="1100" dirty="0"/>
              <a:t>фри представляет собой картофельные палочки, достигающие в длину до 10 см.</a:t>
            </a:r>
          </a:p>
          <a:p>
            <a:pPr marL="0" indent="355600" algn="just">
              <a:lnSpc>
                <a:spcPct val="120000"/>
              </a:lnSpc>
              <a:buNone/>
            </a:pPr>
            <a:r>
              <a:rPr lang="ru-RU" sz="1100" dirty="0"/>
              <a:t>Картофель фри – очень популярное, вкусное блюдо, широко распространённое в сетях </a:t>
            </a:r>
            <a:r>
              <a:rPr lang="ru-RU" sz="1100" dirty="0" err="1"/>
              <a:t>фастфуда</a:t>
            </a:r>
            <a:r>
              <a:rPr lang="ru-RU" sz="1100" dirty="0"/>
              <a:t>. Его готовят из аккуратно нарезанных «соломкой» кусочков картофеля, обжаренных в большом количестве раскалённого растительного масла. Сырьём для картофеля фри является клубни отборного картофеля среднего размера (4-6 см). Допускается небольшое количество глазков</a:t>
            </a:r>
            <a:r>
              <a:rPr lang="ru-RU" sz="1100" dirty="0" smtClean="0"/>
              <a:t>.</a:t>
            </a:r>
          </a:p>
          <a:p>
            <a:pPr marL="0" indent="355600" algn="just">
              <a:lnSpc>
                <a:spcPct val="120000"/>
              </a:lnSpc>
              <a:buNone/>
            </a:pPr>
            <a:r>
              <a:rPr lang="ru-RU" sz="1100" dirty="0"/>
              <a:t>Средняя стоимость картофеля фри около 60  руб. за 1 кг</a:t>
            </a:r>
          </a:p>
          <a:p>
            <a:pPr marL="0" indent="355600" algn="just">
              <a:lnSpc>
                <a:spcPct val="120000"/>
              </a:lnSpc>
              <a:buNone/>
            </a:pPr>
            <a:endParaRPr lang="ru-RU" sz="1100" dirty="0"/>
          </a:p>
        </p:txBody>
      </p:sp>
      <p:pic>
        <p:nvPicPr>
          <p:cNvPr id="7" name="Рисунок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484784"/>
            <a:ext cx="2517512" cy="187220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7544" y="3537012"/>
            <a:ext cx="6333936" cy="255628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1100" b="1" dirty="0">
                <a:solidFill>
                  <a:schemeClr val="accent1"/>
                </a:solidFill>
              </a:rPr>
              <a:t>3</a:t>
            </a:r>
            <a:r>
              <a:rPr lang="ru-RU" sz="1100" b="1" dirty="0" smtClean="0">
                <a:solidFill>
                  <a:schemeClr val="accent1"/>
                </a:solidFill>
              </a:rPr>
              <a:t>. </a:t>
            </a:r>
            <a:r>
              <a:rPr lang="ru-RU" sz="1200" b="1" dirty="0" smtClean="0"/>
              <a:t>Картофельные </a:t>
            </a:r>
            <a:r>
              <a:rPr lang="ru-RU" sz="1200" b="1" dirty="0"/>
              <a:t>хлопья </a:t>
            </a:r>
            <a:endParaRPr lang="ru-RU" sz="1200" b="1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050" b="1" dirty="0" smtClean="0"/>
              <a:t>- </a:t>
            </a:r>
            <a:r>
              <a:rPr lang="ru-RU" sz="1050" dirty="0" smtClean="0"/>
              <a:t>представляют </a:t>
            </a:r>
            <a:r>
              <a:rPr lang="ru-RU" sz="1050" dirty="0"/>
              <a:t>собой сухой сыпучий продукт в виде пластинок разной формы и размеров, в процессе </a:t>
            </a:r>
            <a:r>
              <a:rPr lang="ru-RU" sz="1050" dirty="0" err="1"/>
              <a:t>гидротации</a:t>
            </a:r>
            <a:r>
              <a:rPr lang="ru-RU" sz="1050" dirty="0"/>
              <a:t> образующий типичное картофельное пюре, без комков и не клейкой консистенции. </a:t>
            </a:r>
          </a:p>
          <a:p>
            <a:pPr marL="0" indent="355600" algn="just">
              <a:lnSpc>
                <a:spcPct val="120000"/>
              </a:lnSpc>
              <a:buNone/>
            </a:pPr>
            <a:r>
              <a:rPr lang="ru-RU" sz="1100" dirty="0"/>
              <a:t>Основным сырьем для производства картофельных хлопьев является свежий картофель. </a:t>
            </a:r>
          </a:p>
          <a:p>
            <a:pPr marL="0" indent="355600" algn="just">
              <a:lnSpc>
                <a:spcPct val="120000"/>
              </a:lnSpc>
              <a:buNone/>
            </a:pPr>
            <a:r>
              <a:rPr lang="ru-RU" sz="1100" dirty="0" smtClean="0"/>
              <a:t>В </a:t>
            </a:r>
            <a:r>
              <a:rPr lang="ru-RU" sz="1100" dirty="0"/>
              <a:t>зависимости от урожая картофеля, соотношения спроса и предложения, а также качества хлопьев их стоимость колеблется от </a:t>
            </a:r>
            <a:r>
              <a:rPr lang="ru-RU" sz="1100" dirty="0" smtClean="0"/>
              <a:t>60 </a:t>
            </a:r>
            <a:r>
              <a:rPr lang="ru-RU" sz="1100" dirty="0"/>
              <a:t>до 120  руб. за 1 кг. При этом стабильно высоким спросом пользуется продукция наилучшего качества, не смотря на значительно большую ее стоимость.</a:t>
            </a:r>
          </a:p>
          <a:p>
            <a:pPr marL="0" indent="355600">
              <a:lnSpc>
                <a:spcPct val="120000"/>
              </a:lnSpc>
              <a:buNone/>
            </a:pPr>
            <a:endParaRPr lang="ru-RU" sz="1100" dirty="0"/>
          </a:p>
          <a:p>
            <a:pPr marL="0" indent="0">
              <a:lnSpc>
                <a:spcPct val="120000"/>
              </a:lnSpc>
              <a:buNone/>
            </a:pPr>
            <a:endParaRPr lang="ru-RU" sz="1100" dirty="0"/>
          </a:p>
        </p:txBody>
      </p:sp>
      <p:pic>
        <p:nvPicPr>
          <p:cNvPr id="9" name="Рисунок 8" descr="Y:\Интернет\AndreevAV.ABB-WIN\KartHlopiyBig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789040"/>
            <a:ext cx="172819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85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83880" cy="79208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Стоимость проекта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39552" y="1484784"/>
            <a:ext cx="8108384" cy="4320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Объект 5"/>
          <p:cNvSpPr>
            <a:spLocks noGrp="1"/>
          </p:cNvSpPr>
          <p:nvPr>
            <p:ph sz="half" idx="2"/>
          </p:nvPr>
        </p:nvSpPr>
        <p:spPr>
          <a:xfrm>
            <a:off x="395536" y="5949281"/>
            <a:ext cx="8136904" cy="36004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None/>
            </a:pPr>
            <a:r>
              <a:rPr lang="ru-RU" sz="1000" i="1" dirty="0" smtClean="0"/>
              <a:t>* Курс евро – 75 руб.</a:t>
            </a:r>
            <a:endParaRPr lang="ru-RU" sz="1000" i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100010"/>
              </p:ext>
            </p:extLst>
          </p:nvPr>
        </p:nvGraphicFramePr>
        <p:xfrm>
          <a:off x="683568" y="1340768"/>
          <a:ext cx="7776863" cy="43710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4536504"/>
                <a:gridCol w="1512168"/>
                <a:gridCol w="1224135"/>
              </a:tblGrid>
              <a:tr h="21030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 затрат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Стоимость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руб.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</a:tr>
              <a:tr h="338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Приобретение производственной базы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533 333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40 000 000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</a:tr>
              <a:tr h="507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Строительство овощекранилища  с цехами по глубокой переработке картофеля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2 666 667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200 000 000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</a:tr>
              <a:tr h="231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Оборудование овощехранилища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2 000 000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150 000 000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</a:tr>
              <a:tr h="507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Производственная линия по предпродажной подготовке и упаковке продукции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494 516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37 088 700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</a:tr>
              <a:tr h="338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Оборудование цеха производства картофеля фри 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5 119 330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383 949 750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</a:tr>
              <a:tr h="338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Производственная линия по выпуску картофельных хлопьев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3 223 560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241 767 000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</a:tr>
              <a:tr h="507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Оплата таможеных пошлин и </a:t>
                      </a:r>
                      <a:r>
                        <a:rPr lang="ru-RU" sz="1000" dirty="0" smtClean="0">
                          <a:effectLst/>
                        </a:rPr>
                        <a:t>возвратного НДС </a:t>
                      </a:r>
                      <a:r>
                        <a:rPr lang="ru-RU" sz="1000" dirty="0">
                          <a:effectLst/>
                        </a:rPr>
                        <a:t>по оборудованию по переработке картофеля (3+5+6)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2 338 865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175 414 853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</a:tr>
              <a:tr h="338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Машины и механизмы по возделыванию картофеля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455 646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34 173 450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</a:tr>
              <a:tr h="233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Складские машины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300 000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22 500 000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Лаборатория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100 000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7 500 000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</a:tr>
              <a:tr h="338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ИТОГО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17 231 917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1 292 393 753</a:t>
                      </a:r>
                      <a:endParaRPr lang="ru-RU" sz="7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18" marR="4731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70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83880" cy="79208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Финансово-экономические показатели проекта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8108384" cy="2520280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ru-RU" sz="1600" dirty="0" smtClean="0"/>
              <a:t>Доходы от продаж </a:t>
            </a:r>
            <a:r>
              <a:rPr lang="ru-RU" sz="1600" dirty="0"/>
              <a:t>– </a:t>
            </a:r>
            <a:r>
              <a:rPr lang="ru-RU" sz="1600" dirty="0" smtClean="0"/>
              <a:t>1 319 </a:t>
            </a:r>
            <a:r>
              <a:rPr lang="ru-RU" sz="1600" dirty="0"/>
              <a:t>млн. руб.</a:t>
            </a:r>
          </a:p>
          <a:p>
            <a:pPr lvl="0">
              <a:spcBef>
                <a:spcPts val="600"/>
              </a:spcBef>
            </a:pPr>
            <a:r>
              <a:rPr lang="ru-RU" sz="1600" dirty="0"/>
              <a:t>Среднегодовая прибыль – </a:t>
            </a:r>
            <a:r>
              <a:rPr lang="ru-RU" sz="1600" dirty="0" smtClean="0"/>
              <a:t>380 </a:t>
            </a:r>
            <a:r>
              <a:rPr lang="ru-RU" sz="1600" dirty="0"/>
              <a:t>млн. руб.</a:t>
            </a:r>
          </a:p>
          <a:p>
            <a:pPr lvl="0">
              <a:spcBef>
                <a:spcPts val="600"/>
              </a:spcBef>
            </a:pPr>
            <a:r>
              <a:rPr lang="ru-RU" sz="1600" dirty="0"/>
              <a:t>Рентабельность по </a:t>
            </a:r>
            <a:r>
              <a:rPr lang="ru-RU" sz="1600" dirty="0" smtClean="0"/>
              <a:t>прибыли </a:t>
            </a:r>
            <a:r>
              <a:rPr lang="ru-RU" sz="1600" dirty="0"/>
              <a:t>– </a:t>
            </a:r>
            <a:r>
              <a:rPr lang="ru-RU" sz="1600" dirty="0" smtClean="0"/>
              <a:t>28%</a:t>
            </a:r>
            <a:endParaRPr lang="ru-RU" sz="1600" dirty="0"/>
          </a:p>
          <a:p>
            <a:pPr lvl="0">
              <a:spcBef>
                <a:spcPts val="600"/>
              </a:spcBef>
            </a:pPr>
            <a:r>
              <a:rPr lang="ru-RU" sz="1600" dirty="0"/>
              <a:t>Простой срок окупаемости (PP) – </a:t>
            </a:r>
            <a:r>
              <a:rPr lang="ru-RU" sz="1600" dirty="0" smtClean="0"/>
              <a:t>3 года 6 мес..</a:t>
            </a:r>
            <a:endParaRPr lang="ru-RU" sz="1600" dirty="0"/>
          </a:p>
          <a:p>
            <a:pPr lvl="0">
              <a:spcBef>
                <a:spcPts val="600"/>
              </a:spcBef>
            </a:pPr>
            <a:r>
              <a:rPr lang="ru-RU" sz="1600" dirty="0"/>
              <a:t>Ставка дисконта – </a:t>
            </a:r>
            <a:r>
              <a:rPr lang="ru-RU" sz="1600" dirty="0" smtClean="0"/>
              <a:t>11%</a:t>
            </a:r>
            <a:endParaRPr lang="ru-RU" sz="1600" dirty="0"/>
          </a:p>
          <a:p>
            <a:pPr lvl="0">
              <a:spcBef>
                <a:spcPts val="600"/>
              </a:spcBef>
            </a:pPr>
            <a:r>
              <a:rPr lang="ru-RU" sz="1600" dirty="0"/>
              <a:t>Дисконтированный срок окупаемости </a:t>
            </a:r>
            <a:r>
              <a:rPr lang="ru-RU" sz="1600" dirty="0" smtClean="0"/>
              <a:t>– 4 года 10 мес.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/>
              <a:t>NPV </a:t>
            </a:r>
            <a:r>
              <a:rPr lang="ru-RU" sz="1600" dirty="0"/>
              <a:t>– </a:t>
            </a:r>
            <a:r>
              <a:rPr lang="ru-RU" sz="1600" dirty="0" smtClean="0"/>
              <a:t>47 млн. </a:t>
            </a:r>
            <a:r>
              <a:rPr lang="ru-RU" sz="1600" dirty="0"/>
              <a:t>руб.</a:t>
            </a:r>
          </a:p>
          <a:p>
            <a:pPr>
              <a:spcBef>
                <a:spcPts val="600"/>
              </a:spcBef>
            </a:pPr>
            <a:r>
              <a:rPr lang="ru-RU" sz="1600" dirty="0"/>
              <a:t>IRR – </a:t>
            </a:r>
            <a:r>
              <a:rPr lang="ru-RU" sz="1600" dirty="0" smtClean="0"/>
              <a:t>13,1%</a:t>
            </a:r>
          </a:p>
          <a:p>
            <a:endParaRPr lang="ru-RU" sz="1600" dirty="0"/>
          </a:p>
          <a:p>
            <a:pPr marL="0" indent="0" algn="just">
              <a:buNone/>
            </a:pPr>
            <a:r>
              <a:rPr lang="ru-RU" sz="1600" dirty="0" smtClean="0"/>
              <a:t>Потребность</a:t>
            </a:r>
            <a:r>
              <a:rPr lang="en-US" sz="1600" dirty="0" smtClean="0"/>
              <a:t> </a:t>
            </a:r>
            <a:r>
              <a:rPr lang="ru-RU" sz="1600" dirty="0" smtClean="0"/>
              <a:t>в финансировании</a:t>
            </a:r>
            <a:r>
              <a:rPr lang="en-US" sz="1600" dirty="0" smtClean="0"/>
              <a:t> </a:t>
            </a:r>
            <a:r>
              <a:rPr lang="ru-RU" sz="1600" dirty="0" smtClean="0"/>
              <a:t>инвестором 16 500 млн. </a:t>
            </a:r>
            <a:r>
              <a:rPr lang="en-US" sz="1600" dirty="0" smtClean="0"/>
              <a:t>EUR</a:t>
            </a:r>
            <a:r>
              <a:rPr lang="ru-RU" sz="1600" dirty="0" smtClean="0"/>
              <a:t>. </a:t>
            </a:r>
            <a:endParaRPr lang="en-US" sz="1600" dirty="0" smtClean="0"/>
          </a:p>
          <a:p>
            <a:pPr marL="0" indent="0" algn="just">
              <a:buNone/>
            </a:pPr>
            <a:r>
              <a:rPr lang="ru-RU" sz="1600" dirty="0" smtClean="0"/>
              <a:t>Со сроком возврата объема вложенных средств 6 лет, и получения гарантированной доходности в будущем.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3639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620688"/>
            <a:ext cx="8183880" cy="79208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Социально-экономические показатели проекта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1560" y="1412776"/>
            <a:ext cx="7992888" cy="201622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None/>
            </a:pPr>
            <a:r>
              <a:rPr lang="ru-RU" sz="1400" dirty="0" smtClean="0"/>
              <a:t>Реализация </a:t>
            </a:r>
            <a:r>
              <a:rPr lang="ru-RU" sz="1400" dirty="0"/>
              <a:t>проекта позволит вывести на новый уровень </a:t>
            </a:r>
            <a:r>
              <a:rPr lang="ru-RU" sz="1400" dirty="0" smtClean="0"/>
              <a:t>отрасль </a:t>
            </a:r>
            <a:r>
              <a:rPr lang="ru-RU" sz="1400" dirty="0"/>
              <a:t>картофелеводства в </a:t>
            </a:r>
            <a:r>
              <a:rPr lang="ru-RU" sz="1400" dirty="0" smtClean="0"/>
              <a:t>Республике Татарстан </a:t>
            </a:r>
            <a:r>
              <a:rPr lang="ru-RU" sz="1400" dirty="0"/>
              <a:t>и близлежащих регионах, а также повысить коэффициент использования сельскохозяйственного сырья</a:t>
            </a:r>
            <a:r>
              <a:rPr lang="ru-RU" sz="1400" dirty="0" smtClean="0"/>
              <a:t>.</a:t>
            </a:r>
          </a:p>
          <a:p>
            <a:pPr marL="0" indent="0" algn="just">
              <a:lnSpc>
                <a:spcPct val="140000"/>
              </a:lnSpc>
              <a:buNone/>
            </a:pPr>
            <a:endParaRPr lang="ru-RU" sz="1400" dirty="0" smtClean="0"/>
          </a:p>
          <a:p>
            <a:pPr marL="0" indent="0" algn="just">
              <a:lnSpc>
                <a:spcPct val="140000"/>
              </a:lnSpc>
              <a:buNone/>
            </a:pPr>
            <a:r>
              <a:rPr lang="ru-RU" sz="1400" dirty="0" smtClean="0"/>
              <a:t>Немаловажную роль организация данного вида производств сыграет для социальной сферы </a:t>
            </a:r>
            <a:r>
              <a:rPr lang="ru-RU" sz="1400" dirty="0" err="1" smtClean="0"/>
              <a:t>пгт</a:t>
            </a:r>
            <a:r>
              <a:rPr lang="ru-RU" sz="1400" dirty="0" smtClean="0"/>
              <a:t> Кукмор.</a:t>
            </a:r>
          </a:p>
          <a:p>
            <a:pPr algn="just">
              <a:lnSpc>
                <a:spcPct val="14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ru-RU" sz="1400" dirty="0" smtClean="0"/>
              <a:t>Количество новых рабочих мест на предприятии составит – не менее 180 человек со средней заработной платой  - 25 000 руб.;</a:t>
            </a:r>
          </a:p>
          <a:p>
            <a:pPr algn="just">
              <a:lnSpc>
                <a:spcPct val="14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ru-RU" sz="1400" dirty="0" smtClean="0"/>
              <a:t>Отчисления в бюджеты всех уровней составят около – 100 млн. руб. в год.</a:t>
            </a:r>
          </a:p>
          <a:p>
            <a:pPr algn="just">
              <a:lnSpc>
                <a:spcPct val="14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ru-RU" sz="1400" dirty="0" smtClean="0"/>
              <a:t>Отчисления во внебюджетные фонды – 14 млн. руб. в год.</a:t>
            </a:r>
          </a:p>
          <a:p>
            <a:pPr algn="just">
              <a:lnSpc>
                <a:spcPct val="140000"/>
              </a:lnSpc>
              <a:spcBef>
                <a:spcPts val="600"/>
              </a:spcBef>
              <a:buFont typeface="Wingdings" pitchFamily="2" charset="2"/>
              <a:buChar char="v"/>
            </a:pPr>
            <a:endParaRPr lang="ru-RU" sz="1200" dirty="0" smtClean="0"/>
          </a:p>
          <a:p>
            <a:pPr marL="0" indent="0" algn="just">
              <a:lnSpc>
                <a:spcPct val="140000"/>
              </a:lnSpc>
              <a:buNone/>
            </a:pPr>
            <a:r>
              <a:rPr lang="ru-RU" sz="1200" dirty="0" smtClean="0"/>
              <a:t>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24263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183880" cy="165618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/>
              <a:t>Спасибо за внимание!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Контактные данные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39552" y="3356992"/>
            <a:ext cx="8108384" cy="2520280"/>
          </a:xfrm>
        </p:spPr>
        <p:txBody>
          <a:bodyPr>
            <a:noAutofit/>
          </a:bodyPr>
          <a:lstStyle/>
          <a:p>
            <a:pPr lvl="0">
              <a:spcAft>
                <a:spcPts val="600"/>
              </a:spcAft>
              <a:buNone/>
            </a:pPr>
            <a:r>
              <a:rPr lang="ru-RU" sz="1600" dirty="0" smtClean="0"/>
              <a:t>Общество с ограниченной ответственностью «</a:t>
            </a:r>
            <a:r>
              <a:rPr lang="ru-RU" sz="1600" dirty="0" err="1" smtClean="0"/>
              <a:t>Бозкурт</a:t>
            </a:r>
            <a:r>
              <a:rPr lang="ru-RU" sz="1600" dirty="0" smtClean="0"/>
              <a:t>»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ru-RU" sz="1600" dirty="0" smtClean="0"/>
              <a:t>Юридический адрес: 422110,Россия, Республика Татарстан, п.Кукмор</a:t>
            </a:r>
            <a:endParaRPr lang="en-US" sz="1600" dirty="0" smtClean="0"/>
          </a:p>
          <a:p>
            <a:pPr marL="0" lvl="0" indent="0">
              <a:spcAft>
                <a:spcPts val="600"/>
              </a:spcAft>
              <a:buNone/>
            </a:pPr>
            <a:r>
              <a:rPr lang="ru-RU" sz="1600" dirty="0" smtClean="0"/>
              <a:t>Директор - Бариев Марс </a:t>
            </a:r>
            <a:r>
              <a:rPr lang="ru-RU" sz="1600" dirty="0" err="1" smtClean="0"/>
              <a:t>Раифович</a:t>
            </a:r>
            <a:endParaRPr lang="ru-RU" sz="1600" dirty="0" smtClean="0"/>
          </a:p>
          <a:p>
            <a:pPr marL="0" lvl="0" indent="0">
              <a:spcAft>
                <a:spcPts val="600"/>
              </a:spcAft>
              <a:buNone/>
            </a:pPr>
            <a:r>
              <a:rPr lang="ru-RU" sz="1600" dirty="0" smtClean="0"/>
              <a:t>тел. + 7 960 032 21 01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US" sz="1600" dirty="0" smtClean="0"/>
              <a:t>e-mail: </a:t>
            </a:r>
            <a:r>
              <a:rPr lang="en-US" sz="1600" dirty="0" smtClean="0">
                <a:hlinkClick r:id="rId2"/>
              </a:rPr>
              <a:t>mars@raif.su</a:t>
            </a:r>
            <a:endParaRPr lang="en-US" sz="1600" dirty="0" smtClean="0"/>
          </a:p>
          <a:p>
            <a:pPr marL="0" lvl="0" indent="0">
              <a:spcAft>
                <a:spcPts val="600"/>
              </a:spcAft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3639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4149347</TotalTime>
  <Words>1020</Words>
  <Application>Microsoft Office PowerPoint</Application>
  <PresentationFormat>Экран (4:3)</PresentationFormat>
  <Paragraphs>161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«Организация бизнеса по хранению и глубокой переработке картофеля»</vt:lpstr>
      <vt:lpstr>Идея проекта</vt:lpstr>
      <vt:lpstr>Схема организации бизнеса</vt:lpstr>
      <vt:lpstr>Продукция (1/2)</vt:lpstr>
      <vt:lpstr>Продукция (2/2)</vt:lpstr>
      <vt:lpstr>Стоимость проекта</vt:lpstr>
      <vt:lpstr>Финансово-экономические показатели проекта</vt:lpstr>
      <vt:lpstr>Социально-экономические показатели проекта</vt:lpstr>
      <vt:lpstr> Спасибо за внимание!   Контактные данные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«Организация бизнеса по выпуску картофельных хлопьев»</dc:title>
  <dc:creator>DED</dc:creator>
  <cp:lastModifiedBy>DNA7 X86</cp:lastModifiedBy>
  <cp:revision>91</cp:revision>
  <dcterms:created xsi:type="dcterms:W3CDTF">2014-03-23T11:54:43Z</dcterms:created>
  <dcterms:modified xsi:type="dcterms:W3CDTF">2016-09-29T07:57:24Z</dcterms:modified>
</cp:coreProperties>
</file>