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4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4498"/>
    <a:srgbClr val="EC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6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698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E6C6-FA44-4377-B7B3-8663DD48CB5B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A59-CE82-4676-B741-C77F3C4A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5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E6C6-FA44-4377-B7B3-8663DD48CB5B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A59-CE82-4676-B741-C77F3C4A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4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E6C6-FA44-4377-B7B3-8663DD48CB5B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A59-CE82-4676-B741-C77F3C4A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3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E6C6-FA44-4377-B7B3-8663DD48CB5B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A59-CE82-4676-B741-C77F3C4A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5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E6C6-FA44-4377-B7B3-8663DD48CB5B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A59-CE82-4676-B741-C77F3C4A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2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E6C6-FA44-4377-B7B3-8663DD48CB5B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A59-CE82-4676-B741-C77F3C4A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7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E6C6-FA44-4377-B7B3-8663DD48CB5B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A59-CE82-4676-B741-C77F3C4A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2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E6C6-FA44-4377-B7B3-8663DD48CB5B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A59-CE82-4676-B741-C77F3C4A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2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E6C6-FA44-4377-B7B3-8663DD48CB5B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A59-CE82-4676-B741-C77F3C4A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9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E6C6-FA44-4377-B7B3-8663DD48CB5B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A59-CE82-4676-B741-C77F3C4A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7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E6C6-FA44-4377-B7B3-8663DD48CB5B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A59-CE82-4676-B741-C77F3C4A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BE6C6-FA44-4377-B7B3-8663DD48CB5B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2A59-CE82-4676-B741-C77F3C4A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6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4297" r="6135" b="35989"/>
          <a:stretch/>
        </p:blipFill>
        <p:spPr bwMode="auto">
          <a:xfrm>
            <a:off x="0" y="0"/>
            <a:ext cx="1230015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71"/>
          <a:stretch/>
        </p:blipFill>
        <p:spPr>
          <a:xfrm>
            <a:off x="-1" y="5727469"/>
            <a:ext cx="12300155" cy="11875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" y="0"/>
            <a:ext cx="12300155" cy="686379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262298" y="6404805"/>
            <a:ext cx="1808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</a:rPr>
              <a:t>г. Нижнекамск , 2023год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36" y="496814"/>
            <a:ext cx="1046704" cy="55952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60776" y="3554396"/>
            <a:ext cx="7095739" cy="562781"/>
          </a:xfrm>
          <a:prstGeom prst="roundRect">
            <a:avLst>
              <a:gd name="adj" fmla="val 13358"/>
            </a:avLst>
          </a:prstGeom>
          <a:solidFill>
            <a:srgbClr val="EC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78643" y="3566199"/>
            <a:ext cx="6977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+mn-lt"/>
              </a:rPr>
              <a:t>Нижнекамск – территория опережающего развития</a:t>
            </a:r>
            <a:endParaRPr lang="ru-RU" altLang="ru-RU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2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xmlns="" id="{C62FF37F-D4EC-6245-A840-BD59FC3D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73627" y="277124"/>
            <a:ext cx="5500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n-lt"/>
                <a:cs typeface="Arial" panose="020B0604020202020204" pitchFamily="34" charset="0"/>
              </a:rPr>
              <a:t>Налоговые льготы</a:t>
            </a:r>
            <a:endParaRPr lang="ru-RU" altLang="ru-RU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3627" y="643939"/>
            <a:ext cx="8774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 соответствии с Постановлением Правительства РФ №1609 от 22 декабря2017 года создана территория опережающего развития «Нижнекамск» (ТОР).</a:t>
            </a:r>
          </a:p>
          <a:p>
            <a:r>
              <a:rPr lang="ru-RU" sz="1400" b="1" dirty="0"/>
              <a:t>ТОР предусмотрен для моногородов и предполагает установление льготного налогового режима для предприятий резидентов до 2029 года.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93797"/>
              </p:ext>
            </p:extLst>
          </p:nvPr>
        </p:nvGraphicFramePr>
        <p:xfrm>
          <a:off x="373627" y="1773268"/>
          <a:ext cx="9879513" cy="36971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46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9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60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налога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ТОР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Налог на прибыль,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т.ч.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5%-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indent="444500"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Первые 5 лет – 0%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Вторые 5 лет –8%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 </a:t>
                      </a:r>
                      <a:endParaRPr lang="ru-RU" sz="14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indent="444500"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Первые 5 лет – 5%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Вторые 5 лет – 10%</a:t>
                      </a:r>
                      <a:endParaRPr lang="ru-RU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Налог на землю 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Муниципальное 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678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Налог на имущество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организаций</a:t>
                      </a:r>
                    </a:p>
                    <a:p>
                      <a:pPr marL="0" indent="444500" algn="l"/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0% - движимое  имущество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2.2%- недвижимое имущество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083" y="269003"/>
            <a:ext cx="1261981" cy="1329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578" y="1598046"/>
            <a:ext cx="1072989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xmlns="" id="{C62FF37F-D4EC-6245-A840-BD59FC3D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23" y="0"/>
            <a:ext cx="12192000" cy="685800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563420" y="165293"/>
            <a:ext cx="2377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n-lt"/>
                <a:cs typeface="Arial" panose="020B0604020202020204" pitchFamily="34" charset="0"/>
              </a:rPr>
              <a:t>Виды деятельности</a:t>
            </a:r>
            <a:endParaRPr lang="ru-RU" altLang="ru-RU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9407632" y="2132521"/>
            <a:ext cx="2784368" cy="1033000"/>
          </a:xfrm>
          <a:custGeom>
            <a:avLst/>
            <a:gdLst>
              <a:gd name="connsiteX0" fmla="*/ 0 w 2784368"/>
              <a:gd name="connsiteY0" fmla="*/ 0 h 1033000"/>
              <a:gd name="connsiteX1" fmla="*/ 2784368 w 2784368"/>
              <a:gd name="connsiteY1" fmla="*/ 0 h 1033000"/>
              <a:gd name="connsiteX2" fmla="*/ 2784368 w 2784368"/>
              <a:gd name="connsiteY2" fmla="*/ 1033000 h 1033000"/>
              <a:gd name="connsiteX3" fmla="*/ 0 w 2784368"/>
              <a:gd name="connsiteY3" fmla="*/ 1033000 h 1033000"/>
              <a:gd name="connsiteX4" fmla="*/ 0 w 2784368"/>
              <a:gd name="connsiteY4" fmla="*/ 0 h 10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368" h="1033000">
                <a:moveTo>
                  <a:pt x="0" y="0"/>
                </a:moveTo>
                <a:lnTo>
                  <a:pt x="2784368" y="0"/>
                </a:lnTo>
                <a:lnTo>
                  <a:pt x="2784368" y="1033000"/>
                </a:lnTo>
                <a:lnTo>
                  <a:pt x="0" y="103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5184494" y="3850242"/>
            <a:ext cx="2784368" cy="1033000"/>
          </a:xfrm>
          <a:custGeom>
            <a:avLst/>
            <a:gdLst>
              <a:gd name="connsiteX0" fmla="*/ 0 w 2784368"/>
              <a:gd name="connsiteY0" fmla="*/ 0 h 1033000"/>
              <a:gd name="connsiteX1" fmla="*/ 2784368 w 2784368"/>
              <a:gd name="connsiteY1" fmla="*/ 0 h 1033000"/>
              <a:gd name="connsiteX2" fmla="*/ 2784368 w 2784368"/>
              <a:gd name="connsiteY2" fmla="*/ 1033000 h 1033000"/>
              <a:gd name="connsiteX3" fmla="*/ 0 w 2784368"/>
              <a:gd name="connsiteY3" fmla="*/ 1033000 h 1033000"/>
              <a:gd name="connsiteX4" fmla="*/ 0 w 2784368"/>
              <a:gd name="connsiteY4" fmla="*/ 0 h 10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368" h="1033000">
                <a:moveTo>
                  <a:pt x="0" y="0"/>
                </a:moveTo>
                <a:lnTo>
                  <a:pt x="2784368" y="0"/>
                </a:lnTo>
                <a:lnTo>
                  <a:pt x="2784368" y="1033000"/>
                </a:lnTo>
                <a:lnTo>
                  <a:pt x="0" y="103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/>
          </a:p>
        </p:txBody>
      </p:sp>
      <p:sp>
        <p:nvSpPr>
          <p:cNvPr id="33" name="Полилиния 32"/>
          <p:cNvSpPr/>
          <p:nvPr/>
        </p:nvSpPr>
        <p:spPr>
          <a:xfrm>
            <a:off x="6344709" y="4757153"/>
            <a:ext cx="2784368" cy="1033000"/>
          </a:xfrm>
          <a:custGeom>
            <a:avLst/>
            <a:gdLst>
              <a:gd name="connsiteX0" fmla="*/ 0 w 2784368"/>
              <a:gd name="connsiteY0" fmla="*/ 0 h 1033000"/>
              <a:gd name="connsiteX1" fmla="*/ 2784368 w 2784368"/>
              <a:gd name="connsiteY1" fmla="*/ 0 h 1033000"/>
              <a:gd name="connsiteX2" fmla="*/ 2784368 w 2784368"/>
              <a:gd name="connsiteY2" fmla="*/ 1033000 h 1033000"/>
              <a:gd name="connsiteX3" fmla="*/ 0 w 2784368"/>
              <a:gd name="connsiteY3" fmla="*/ 1033000 h 1033000"/>
              <a:gd name="connsiteX4" fmla="*/ 0 w 2784368"/>
              <a:gd name="connsiteY4" fmla="*/ 0 h 10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368" h="1033000">
                <a:moveTo>
                  <a:pt x="0" y="0"/>
                </a:moveTo>
                <a:lnTo>
                  <a:pt x="2784368" y="0"/>
                </a:lnTo>
                <a:lnTo>
                  <a:pt x="2784368" y="1033000"/>
                </a:lnTo>
                <a:lnTo>
                  <a:pt x="0" y="103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/>
          </a:p>
        </p:txBody>
      </p:sp>
      <p:sp>
        <p:nvSpPr>
          <p:cNvPr id="35" name="Полилиния 34"/>
          <p:cNvSpPr/>
          <p:nvPr/>
        </p:nvSpPr>
        <p:spPr>
          <a:xfrm>
            <a:off x="9407632" y="4757153"/>
            <a:ext cx="2784368" cy="1033000"/>
          </a:xfrm>
          <a:custGeom>
            <a:avLst/>
            <a:gdLst>
              <a:gd name="connsiteX0" fmla="*/ 0 w 2784368"/>
              <a:gd name="connsiteY0" fmla="*/ 0 h 1033000"/>
              <a:gd name="connsiteX1" fmla="*/ 2784368 w 2784368"/>
              <a:gd name="connsiteY1" fmla="*/ 0 h 1033000"/>
              <a:gd name="connsiteX2" fmla="*/ 2784368 w 2784368"/>
              <a:gd name="connsiteY2" fmla="*/ 1033000 h 1033000"/>
              <a:gd name="connsiteX3" fmla="*/ 0 w 2784368"/>
              <a:gd name="connsiteY3" fmla="*/ 1033000 h 1033000"/>
              <a:gd name="connsiteX4" fmla="*/ 0 w 2784368"/>
              <a:gd name="connsiteY4" fmla="*/ 0 h 10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368" h="1033000">
                <a:moveTo>
                  <a:pt x="0" y="0"/>
                </a:moveTo>
                <a:lnTo>
                  <a:pt x="2784368" y="0"/>
                </a:lnTo>
                <a:lnTo>
                  <a:pt x="2784368" y="1033000"/>
                </a:lnTo>
                <a:lnTo>
                  <a:pt x="0" y="103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13562" y="1814470"/>
            <a:ext cx="9851913" cy="3838181"/>
          </a:xfrm>
          <a:prstGeom prst="roundRect">
            <a:avLst>
              <a:gd name="adj" fmla="val 3162"/>
            </a:avLst>
          </a:prstGeom>
          <a:solidFill>
            <a:srgbClr val="EC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02. </a:t>
            </a:r>
            <a:r>
              <a:rPr lang="ru-RU" sz="1000" dirty="0" smtClean="0"/>
              <a:t>Лесозаготовки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06. </a:t>
            </a:r>
            <a:r>
              <a:rPr lang="ru-RU" sz="1000" dirty="0" smtClean="0"/>
              <a:t>Добыча нефти и природного газа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09.01 </a:t>
            </a:r>
            <a:r>
              <a:rPr lang="ru-RU" sz="1000" dirty="0" smtClean="0"/>
              <a:t>Предоставление услуг в области </a:t>
            </a:r>
            <a:r>
              <a:rPr lang="ru-RU" sz="1000" dirty="0" err="1" smtClean="0"/>
              <a:t>добыси</a:t>
            </a:r>
            <a:r>
              <a:rPr lang="ru-RU" sz="1000" dirty="0" smtClean="0"/>
              <a:t> нефти и природного газа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11. </a:t>
            </a:r>
            <a:r>
              <a:rPr lang="ru-RU" sz="1000" dirty="0"/>
              <a:t>Производство </a:t>
            </a:r>
            <a:r>
              <a:rPr lang="ru-RU" sz="1000" dirty="0" smtClean="0"/>
              <a:t>напитков </a:t>
            </a:r>
            <a:r>
              <a:rPr lang="ru-RU" sz="1000" i="1" dirty="0" smtClean="0"/>
              <a:t>за исключением группы 11.07 (Производство безалкогольных напитков; производство упакованных питьевых вод, включая минеральные воды)</a:t>
            </a:r>
            <a:endParaRPr lang="ru-RU" sz="1000" i="1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12. </a:t>
            </a:r>
            <a:r>
              <a:rPr lang="ru-RU" sz="1000" dirty="0" smtClean="0"/>
              <a:t>Производство табачных изделий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19.20</a:t>
            </a:r>
            <a:r>
              <a:rPr lang="ru-RU" sz="1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000" dirty="0" smtClean="0"/>
              <a:t>Производство нефтепродуктов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45. </a:t>
            </a:r>
            <a:r>
              <a:rPr lang="ru-RU" sz="1000" dirty="0" smtClean="0"/>
              <a:t>Торговля оптовая и розничная автотранспортными средствами и мотоциклами и их ремонт, </a:t>
            </a:r>
            <a:r>
              <a:rPr lang="ru-RU" sz="1000" i="1" dirty="0" smtClean="0"/>
              <a:t>за исключением подкласса 45.2 «Техническое обслуживание и ремонт автотранспортных средств» и подгруппы 45.40.5 «Техническое обслуживание и ремонт мотоциклов и </a:t>
            </a:r>
            <a:r>
              <a:rPr lang="ru-RU" sz="1000" i="1" dirty="0" err="1" smtClean="0"/>
              <a:t>мототранспортных</a:t>
            </a:r>
            <a:r>
              <a:rPr lang="ru-RU" sz="1000" i="1" dirty="0" smtClean="0"/>
              <a:t> средств»</a:t>
            </a:r>
            <a:endParaRPr lang="ru-RU" sz="1000" i="1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46. </a:t>
            </a:r>
            <a:r>
              <a:rPr lang="ru-RU" sz="1000" dirty="0" smtClean="0"/>
              <a:t>Торговля оптовая, </a:t>
            </a:r>
            <a:r>
              <a:rPr lang="ru-RU" sz="1000" i="1" dirty="0" smtClean="0"/>
              <a:t>кроме оптовой торговли автотранспортными средствами и мотоциклами</a:t>
            </a:r>
            <a:endParaRPr lang="ru-RU" sz="1000" i="1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47. </a:t>
            </a:r>
            <a:r>
              <a:rPr lang="ru-RU" sz="1000" dirty="0"/>
              <a:t>Торговля </a:t>
            </a:r>
            <a:r>
              <a:rPr lang="ru-RU" sz="1000" dirty="0" smtClean="0"/>
              <a:t>розничная, </a:t>
            </a:r>
            <a:r>
              <a:rPr lang="ru-RU" sz="1000" i="1" dirty="0"/>
              <a:t>кроме оптовой торговли автотранспортными средствами и мотоциклами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49. </a:t>
            </a:r>
            <a:r>
              <a:rPr lang="ru-RU" sz="1000" dirty="0" smtClean="0"/>
              <a:t>Деятельность сухопутного и трубопроводного транспорта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50. </a:t>
            </a:r>
            <a:r>
              <a:rPr lang="ru-RU" sz="1000" dirty="0" smtClean="0"/>
              <a:t>Деятельность водного транспорта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51.</a:t>
            </a:r>
            <a:r>
              <a:rPr lang="ru-RU" sz="1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000" dirty="0" smtClean="0"/>
              <a:t>Деятельность воздушного и космического транспорта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64. </a:t>
            </a:r>
            <a:r>
              <a:rPr lang="ru-RU" sz="1000" dirty="0" smtClean="0"/>
              <a:t>Деятельность по предоставлению финансовых услуг, кроме услуг по страхованию и пенсионному обеспечению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65. </a:t>
            </a:r>
            <a:r>
              <a:rPr lang="ru-RU" sz="1000" dirty="0" smtClean="0"/>
              <a:t>Страхование, перестрахование, деятельность негосударственных пенсионных фондов, кроме обязательного социального обеспечения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66. </a:t>
            </a:r>
            <a:r>
              <a:rPr lang="ru-RU" sz="1000" dirty="0" smtClean="0"/>
              <a:t>Деятельность вспомогательная в сфере финансовых услуг и страхования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68</a:t>
            </a:r>
            <a:r>
              <a:rPr lang="ru-RU" sz="1000" b="1" dirty="0">
                <a:solidFill>
                  <a:srgbClr val="00B0F0"/>
                </a:solidFill>
              </a:rPr>
              <a:t>. </a:t>
            </a:r>
            <a:r>
              <a:rPr lang="ru-RU" sz="1000" dirty="0" smtClean="0"/>
              <a:t>Операции с недвижимым имуществом</a:t>
            </a:r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77. </a:t>
            </a:r>
            <a:r>
              <a:rPr lang="ru-RU" sz="1000" dirty="0" smtClean="0"/>
              <a:t>Аренда и лизинг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84. </a:t>
            </a:r>
            <a:r>
              <a:rPr lang="ru-RU" sz="1000" dirty="0"/>
              <a:t>Деятельность </a:t>
            </a:r>
            <a:r>
              <a:rPr lang="ru-RU" sz="1000" dirty="0" smtClean="0"/>
              <a:t>органов государственного управления по обеспечению военной безопасности, обязательному социальному обеспечению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92. </a:t>
            </a:r>
            <a:r>
              <a:rPr lang="ru-RU" sz="1000" dirty="0"/>
              <a:t>Деятельность </a:t>
            </a:r>
            <a:r>
              <a:rPr lang="ru-RU" sz="1000" dirty="0" smtClean="0"/>
              <a:t>по организации и проведению азартных игр и заключению пари, по организации и проведению лотерей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94. </a:t>
            </a:r>
            <a:r>
              <a:rPr lang="ru-RU" sz="1000" dirty="0"/>
              <a:t>Деятельность </a:t>
            </a:r>
            <a:r>
              <a:rPr lang="ru-RU" sz="1000" dirty="0" smtClean="0"/>
              <a:t> общественных и прочих некоммерческих организаций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97. </a:t>
            </a:r>
            <a:r>
              <a:rPr lang="ru-RU" sz="1000" dirty="0"/>
              <a:t>Деятельность </a:t>
            </a:r>
            <a:r>
              <a:rPr lang="ru-RU" sz="1000" dirty="0" smtClean="0"/>
              <a:t>домашних хозяйств с наемными работниками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98. </a:t>
            </a:r>
            <a:r>
              <a:rPr lang="ru-RU" sz="1000" dirty="0"/>
              <a:t>Деятельность </a:t>
            </a:r>
            <a:r>
              <a:rPr lang="ru-RU" sz="1000" dirty="0" smtClean="0"/>
              <a:t>недифференцированная частных домашних хозяйств по производству товаров и предоставлению услуг для собственного потребления</a:t>
            </a:r>
            <a:endParaRPr lang="ru-RU" sz="1000" dirty="0"/>
          </a:p>
          <a:p>
            <a:r>
              <a:rPr lang="ru-RU" sz="1000" b="1" dirty="0">
                <a:solidFill>
                  <a:srgbClr val="00B0F0"/>
                </a:solidFill>
              </a:rPr>
              <a:t>ОКВЭД </a:t>
            </a:r>
            <a:r>
              <a:rPr lang="ru-RU" sz="1000" b="1" dirty="0" smtClean="0">
                <a:solidFill>
                  <a:srgbClr val="00B0F0"/>
                </a:solidFill>
              </a:rPr>
              <a:t>99. </a:t>
            </a:r>
            <a:r>
              <a:rPr lang="ru-RU" sz="1000" dirty="0"/>
              <a:t>Деятельность </a:t>
            </a:r>
            <a:r>
              <a:rPr lang="ru-RU" sz="1000" dirty="0" smtClean="0"/>
              <a:t>экстерриториальных организаций и органов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90" y="485428"/>
            <a:ext cx="1268078" cy="1329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276" y="1922048"/>
            <a:ext cx="1072989" cy="1359526"/>
          </a:xfrm>
          <a:prstGeom prst="rect">
            <a:avLst/>
          </a:prstGeom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417803" y="1414361"/>
            <a:ext cx="266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n-lt"/>
                <a:cs typeface="Arial" panose="020B0604020202020204" pitchFamily="34" charset="0"/>
              </a:rPr>
              <a:t>Не разрешенные ВЭД:</a:t>
            </a:r>
            <a:endParaRPr lang="ru-RU" altLang="ru-RU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796" y="565403"/>
            <a:ext cx="934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Согласно постановлению </a:t>
            </a:r>
            <a:r>
              <a:rPr lang="ru-RU" sz="1200" dirty="0"/>
              <a:t>Правительства Российской Федерации от 21.07.2023 № 1179 «О внесении изменений в постановление Правительства Российской Федерации  от 22 июня 2015 г. № 614 и о признании утратившими силу некоторых актов и отдельных положений некоторых актов Правительства Российской Федерации</a:t>
            </a:r>
            <a:r>
              <a:rPr lang="ru-RU" sz="1200" dirty="0" smtClean="0"/>
              <a:t>», </a:t>
            </a:r>
            <a:r>
              <a:rPr lang="ru-RU" sz="1200" b="1" dirty="0" smtClean="0"/>
              <a:t>расширен перечень ВЭД</a:t>
            </a:r>
            <a:r>
              <a:rPr lang="ru-RU" sz="1200" dirty="0" smtClean="0"/>
              <a:t>, </a:t>
            </a:r>
            <a:r>
              <a:rPr lang="ru-RU" sz="1200" dirty="0"/>
              <a:t>при которых действует особый правовой режим осуществления предпринимательской деятельности, на всех территориях опережающего развития в моногородах</a:t>
            </a:r>
            <a:r>
              <a:rPr lang="ru-RU" sz="1200" dirty="0" smtClean="0"/>
              <a:t>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576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xmlns="" id="{C62FF37F-D4EC-6245-A840-BD59FC3D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563420" y="165293"/>
            <a:ext cx="1503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n-lt"/>
                <a:cs typeface="Arial" panose="020B0604020202020204" pitchFamily="34" charset="0"/>
              </a:rPr>
              <a:t>Требования</a:t>
            </a:r>
            <a:endParaRPr lang="ru-RU" altLang="ru-RU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9407632" y="2132521"/>
            <a:ext cx="2784368" cy="1033000"/>
          </a:xfrm>
          <a:custGeom>
            <a:avLst/>
            <a:gdLst>
              <a:gd name="connsiteX0" fmla="*/ 0 w 2784368"/>
              <a:gd name="connsiteY0" fmla="*/ 0 h 1033000"/>
              <a:gd name="connsiteX1" fmla="*/ 2784368 w 2784368"/>
              <a:gd name="connsiteY1" fmla="*/ 0 h 1033000"/>
              <a:gd name="connsiteX2" fmla="*/ 2784368 w 2784368"/>
              <a:gd name="connsiteY2" fmla="*/ 1033000 h 1033000"/>
              <a:gd name="connsiteX3" fmla="*/ 0 w 2784368"/>
              <a:gd name="connsiteY3" fmla="*/ 1033000 h 1033000"/>
              <a:gd name="connsiteX4" fmla="*/ 0 w 2784368"/>
              <a:gd name="connsiteY4" fmla="*/ 0 h 10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368" h="1033000">
                <a:moveTo>
                  <a:pt x="0" y="0"/>
                </a:moveTo>
                <a:lnTo>
                  <a:pt x="2784368" y="0"/>
                </a:lnTo>
                <a:lnTo>
                  <a:pt x="2784368" y="1033000"/>
                </a:lnTo>
                <a:lnTo>
                  <a:pt x="0" y="103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5184494" y="3850242"/>
            <a:ext cx="2784368" cy="1033000"/>
          </a:xfrm>
          <a:custGeom>
            <a:avLst/>
            <a:gdLst>
              <a:gd name="connsiteX0" fmla="*/ 0 w 2784368"/>
              <a:gd name="connsiteY0" fmla="*/ 0 h 1033000"/>
              <a:gd name="connsiteX1" fmla="*/ 2784368 w 2784368"/>
              <a:gd name="connsiteY1" fmla="*/ 0 h 1033000"/>
              <a:gd name="connsiteX2" fmla="*/ 2784368 w 2784368"/>
              <a:gd name="connsiteY2" fmla="*/ 1033000 h 1033000"/>
              <a:gd name="connsiteX3" fmla="*/ 0 w 2784368"/>
              <a:gd name="connsiteY3" fmla="*/ 1033000 h 1033000"/>
              <a:gd name="connsiteX4" fmla="*/ 0 w 2784368"/>
              <a:gd name="connsiteY4" fmla="*/ 0 h 10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368" h="1033000">
                <a:moveTo>
                  <a:pt x="0" y="0"/>
                </a:moveTo>
                <a:lnTo>
                  <a:pt x="2784368" y="0"/>
                </a:lnTo>
                <a:lnTo>
                  <a:pt x="2784368" y="1033000"/>
                </a:lnTo>
                <a:lnTo>
                  <a:pt x="0" y="103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/>
          </a:p>
        </p:txBody>
      </p:sp>
      <p:sp>
        <p:nvSpPr>
          <p:cNvPr id="33" name="Полилиния 32"/>
          <p:cNvSpPr/>
          <p:nvPr/>
        </p:nvSpPr>
        <p:spPr>
          <a:xfrm>
            <a:off x="6344709" y="4757153"/>
            <a:ext cx="2784368" cy="1033000"/>
          </a:xfrm>
          <a:custGeom>
            <a:avLst/>
            <a:gdLst>
              <a:gd name="connsiteX0" fmla="*/ 0 w 2784368"/>
              <a:gd name="connsiteY0" fmla="*/ 0 h 1033000"/>
              <a:gd name="connsiteX1" fmla="*/ 2784368 w 2784368"/>
              <a:gd name="connsiteY1" fmla="*/ 0 h 1033000"/>
              <a:gd name="connsiteX2" fmla="*/ 2784368 w 2784368"/>
              <a:gd name="connsiteY2" fmla="*/ 1033000 h 1033000"/>
              <a:gd name="connsiteX3" fmla="*/ 0 w 2784368"/>
              <a:gd name="connsiteY3" fmla="*/ 1033000 h 1033000"/>
              <a:gd name="connsiteX4" fmla="*/ 0 w 2784368"/>
              <a:gd name="connsiteY4" fmla="*/ 0 h 10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368" h="1033000">
                <a:moveTo>
                  <a:pt x="0" y="0"/>
                </a:moveTo>
                <a:lnTo>
                  <a:pt x="2784368" y="0"/>
                </a:lnTo>
                <a:lnTo>
                  <a:pt x="2784368" y="1033000"/>
                </a:lnTo>
                <a:lnTo>
                  <a:pt x="0" y="103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/>
          </a:p>
        </p:txBody>
      </p:sp>
      <p:sp>
        <p:nvSpPr>
          <p:cNvPr id="35" name="Полилиния 34"/>
          <p:cNvSpPr/>
          <p:nvPr/>
        </p:nvSpPr>
        <p:spPr>
          <a:xfrm>
            <a:off x="9407632" y="4757153"/>
            <a:ext cx="2784368" cy="1033000"/>
          </a:xfrm>
          <a:custGeom>
            <a:avLst/>
            <a:gdLst>
              <a:gd name="connsiteX0" fmla="*/ 0 w 2784368"/>
              <a:gd name="connsiteY0" fmla="*/ 0 h 1033000"/>
              <a:gd name="connsiteX1" fmla="*/ 2784368 w 2784368"/>
              <a:gd name="connsiteY1" fmla="*/ 0 h 1033000"/>
              <a:gd name="connsiteX2" fmla="*/ 2784368 w 2784368"/>
              <a:gd name="connsiteY2" fmla="*/ 1033000 h 1033000"/>
              <a:gd name="connsiteX3" fmla="*/ 0 w 2784368"/>
              <a:gd name="connsiteY3" fmla="*/ 1033000 h 1033000"/>
              <a:gd name="connsiteX4" fmla="*/ 0 w 2784368"/>
              <a:gd name="connsiteY4" fmla="*/ 0 h 10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368" h="1033000">
                <a:moveTo>
                  <a:pt x="0" y="0"/>
                </a:moveTo>
                <a:lnTo>
                  <a:pt x="2784368" y="0"/>
                </a:lnTo>
                <a:lnTo>
                  <a:pt x="2784368" y="1033000"/>
                </a:lnTo>
                <a:lnTo>
                  <a:pt x="0" y="103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13562" y="1814471"/>
            <a:ext cx="4706335" cy="3068771"/>
          </a:xfrm>
          <a:prstGeom prst="roundRect">
            <a:avLst>
              <a:gd name="adj" fmla="val 3162"/>
            </a:avLst>
          </a:prstGeom>
          <a:solidFill>
            <a:srgbClr val="EC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/>
          </a:p>
          <a:p>
            <a:r>
              <a:rPr lang="ru-RU" sz="1600" b="1" dirty="0" smtClean="0"/>
              <a:t>Минимальный </a:t>
            </a:r>
            <a:r>
              <a:rPr lang="ru-RU" sz="1600" b="1" dirty="0"/>
              <a:t>объем капитальных вложений </a:t>
            </a:r>
            <a:r>
              <a:rPr lang="ru-RU" sz="1600" dirty="0"/>
              <a:t>осуществляемых в рамках реализации инвестиционного проекта – </a:t>
            </a:r>
            <a:r>
              <a:rPr lang="ru-RU" sz="1600" b="1" dirty="0">
                <a:solidFill>
                  <a:srgbClr val="00B0F0"/>
                </a:solidFill>
              </a:rPr>
              <a:t>15 </a:t>
            </a:r>
            <a:r>
              <a:rPr lang="ru-RU" sz="1600" b="1" dirty="0" err="1">
                <a:solidFill>
                  <a:srgbClr val="00B0F0"/>
                </a:solidFill>
              </a:rPr>
              <a:t>млн.рублей</a:t>
            </a:r>
            <a:r>
              <a:rPr lang="ru-RU" sz="1600" b="1" dirty="0">
                <a:solidFill>
                  <a:srgbClr val="00B0F0"/>
                </a:solidFill>
              </a:rPr>
              <a:t>, </a:t>
            </a:r>
            <a:endParaRPr lang="ru-RU" sz="1600" b="1" dirty="0" smtClean="0">
              <a:solidFill>
                <a:srgbClr val="00B0F0"/>
              </a:solidFill>
            </a:endParaRPr>
          </a:p>
          <a:p>
            <a:endParaRPr lang="ru-RU" sz="1600" b="1" smtClean="0"/>
          </a:p>
          <a:p>
            <a:r>
              <a:rPr lang="ru-RU" sz="1600" b="1" smtClean="0"/>
              <a:t>в </a:t>
            </a:r>
            <a:r>
              <a:rPr lang="ru-RU" sz="1600" b="1" dirty="0"/>
              <a:t>течение 1 года </a:t>
            </a:r>
            <a:r>
              <a:rPr lang="ru-RU" sz="1600" dirty="0"/>
              <a:t>после включения </a:t>
            </a:r>
            <a:r>
              <a:rPr lang="ru-RU" sz="1600" dirty="0" err="1"/>
              <a:t>юр.лица</a:t>
            </a:r>
            <a:r>
              <a:rPr lang="ru-RU" sz="1600" dirty="0"/>
              <a:t> в реестр резидентов ТОР – </a:t>
            </a:r>
            <a:r>
              <a:rPr lang="ru-RU" sz="1600" b="1" dirty="0">
                <a:solidFill>
                  <a:srgbClr val="00B0F0"/>
                </a:solidFill>
              </a:rPr>
              <a:t>2.5 млн.  рублей;</a:t>
            </a:r>
          </a:p>
          <a:p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90" y="485428"/>
            <a:ext cx="1268078" cy="1329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276" y="1922048"/>
            <a:ext cx="1072989" cy="135952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607433" y="1814471"/>
            <a:ext cx="4694621" cy="3068771"/>
          </a:xfrm>
          <a:prstGeom prst="roundRect">
            <a:avLst>
              <a:gd name="adj" fmla="val 3162"/>
            </a:avLst>
          </a:prstGeom>
          <a:solidFill>
            <a:srgbClr val="EC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Минимальное </a:t>
            </a:r>
            <a:r>
              <a:rPr lang="ru-RU" sz="1600" b="1" dirty="0"/>
              <a:t>количество новых постоянных рабочих мест</a:t>
            </a:r>
            <a:r>
              <a:rPr lang="ru-RU" sz="1600" dirty="0"/>
              <a:t>, создаваемых в рамках реализации инвестиционного проекта – </a:t>
            </a:r>
            <a:r>
              <a:rPr lang="ru-RU" sz="1600" b="1" dirty="0">
                <a:solidFill>
                  <a:srgbClr val="00B0F0"/>
                </a:solidFill>
              </a:rPr>
              <a:t>20 единиц</a:t>
            </a:r>
            <a:r>
              <a:rPr lang="ru-RU" sz="1600" dirty="0">
                <a:solidFill>
                  <a:srgbClr val="00B0F0"/>
                </a:solidFill>
              </a:rPr>
              <a:t>, </a:t>
            </a:r>
            <a:endParaRPr lang="ru-RU" sz="1600" dirty="0" smtClean="0">
              <a:solidFill>
                <a:srgbClr val="00B0F0"/>
              </a:solidFill>
            </a:endParaRPr>
          </a:p>
          <a:p>
            <a:endParaRPr lang="ru-RU" sz="1600" b="1" dirty="0">
              <a:solidFill>
                <a:srgbClr val="00B0F0"/>
              </a:solidFill>
            </a:endParaRPr>
          </a:p>
          <a:p>
            <a:r>
              <a:rPr lang="ru-RU" sz="1600" b="1" dirty="0" smtClean="0"/>
              <a:t>в </a:t>
            </a:r>
            <a:r>
              <a:rPr lang="ru-RU" sz="1600" b="1" dirty="0"/>
              <a:t>течение 1 года </a:t>
            </a:r>
            <a:r>
              <a:rPr lang="ru-RU" sz="1600" dirty="0"/>
              <a:t>после включения </a:t>
            </a:r>
            <a:r>
              <a:rPr lang="ru-RU" sz="1600" dirty="0" err="1"/>
              <a:t>юр.лица</a:t>
            </a:r>
            <a:r>
              <a:rPr lang="ru-RU" sz="1600" dirty="0"/>
              <a:t> в реестр резидентов ТОР – </a:t>
            </a:r>
            <a:r>
              <a:rPr lang="ru-RU" sz="1600" b="1" dirty="0">
                <a:solidFill>
                  <a:srgbClr val="00B0F0"/>
                </a:solidFill>
              </a:rPr>
              <a:t>10 единиц.</a:t>
            </a:r>
          </a:p>
        </p:txBody>
      </p:sp>
    </p:spTree>
    <p:extLst>
      <p:ext uri="{BB962C8B-B14F-4D97-AF65-F5344CB8AC3E}">
        <p14:creationId xmlns:p14="http://schemas.microsoft.com/office/powerpoint/2010/main" val="14405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2806" y="633412"/>
            <a:ext cx="10925175" cy="5591175"/>
          </a:xfrm>
          <a:prstGeom prst="roundRect">
            <a:avLst>
              <a:gd name="adj" fmla="val 34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41" y="1283752"/>
            <a:ext cx="1046704" cy="5595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6716" y="2649092"/>
            <a:ext cx="8536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4400" b="1" dirty="0"/>
              <a:t>Рады будем ответить на вопросы:</a:t>
            </a:r>
          </a:p>
        </p:txBody>
      </p:sp>
      <p:sp>
        <p:nvSpPr>
          <p:cNvPr id="58" name="Прямоугольник 1"/>
          <p:cNvSpPr>
            <a:spLocks noChangeArrowheads="1"/>
          </p:cNvSpPr>
          <p:nvPr/>
        </p:nvSpPr>
        <p:spPr bwMode="auto">
          <a:xfrm>
            <a:off x="1680358" y="3797284"/>
            <a:ext cx="88312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844498"/>
                </a:solidFill>
              </a:rPr>
              <a:t>Отдел </a:t>
            </a:r>
            <a:r>
              <a:rPr lang="ru-RU" altLang="ru-RU" sz="2000" b="1" dirty="0" smtClean="0">
                <a:solidFill>
                  <a:srgbClr val="844498"/>
                </a:solidFill>
              </a:rPr>
              <a:t>промышленности Управления экономики и промышленности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844498"/>
                </a:solidFill>
              </a:rPr>
              <a:t>Исполнительного комитета Нижнекамского </a:t>
            </a:r>
            <a:r>
              <a:rPr lang="ru-RU" altLang="ru-RU" sz="2000" b="1" dirty="0">
                <a:solidFill>
                  <a:srgbClr val="844498"/>
                </a:solidFill>
              </a:rPr>
              <a:t>муниципального </a:t>
            </a:r>
            <a:r>
              <a:rPr lang="ru-RU" altLang="ru-RU" sz="2000" b="1" dirty="0" smtClean="0">
                <a:solidFill>
                  <a:srgbClr val="844498"/>
                </a:solidFill>
              </a:rPr>
              <a:t>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84449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844498"/>
                </a:solidFill>
              </a:rPr>
              <a:t>Республика Татарстан, г</a:t>
            </a:r>
            <a:r>
              <a:rPr lang="ru-RU" altLang="ru-RU" sz="2000" b="1" dirty="0">
                <a:solidFill>
                  <a:srgbClr val="844498"/>
                </a:solidFill>
              </a:rPr>
              <a:t>. Нижнекамск, Школьный бульвар, д.2 «А», 3 этаж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844498"/>
                </a:solidFill>
              </a:rPr>
              <a:t>8 (8555) </a:t>
            </a:r>
            <a:r>
              <a:rPr lang="ru-RU" altLang="ru-RU" sz="2000" b="1" dirty="0" smtClean="0">
                <a:solidFill>
                  <a:srgbClr val="844498"/>
                </a:solidFill>
              </a:rPr>
              <a:t>35-05-55 (доб. 1005 или 1013)</a:t>
            </a:r>
            <a:endParaRPr lang="ru-RU" altLang="ru-RU" sz="2000" b="1" dirty="0">
              <a:solidFill>
                <a:srgbClr val="84449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ru-RU" sz="2000" b="1" dirty="0">
                <a:solidFill>
                  <a:srgbClr val="844498"/>
                </a:solidFill>
              </a:rPr>
              <a:t>E-mail: </a:t>
            </a:r>
            <a:r>
              <a:rPr lang="en-US" altLang="ru-RU" sz="2000" b="1" dirty="0" smtClean="0">
                <a:solidFill>
                  <a:srgbClr val="844498"/>
                </a:solidFill>
              </a:rPr>
              <a:t>toser</a:t>
            </a:r>
            <a:r>
              <a:rPr lang="pt-BR" altLang="ru-RU" sz="2000" b="1" dirty="0" smtClean="0">
                <a:solidFill>
                  <a:srgbClr val="844498"/>
                </a:solidFill>
              </a:rPr>
              <a:t>.nk@tatar.ru </a:t>
            </a:r>
            <a:endParaRPr lang="ru-RU" altLang="ru-RU" sz="2000" b="1" dirty="0">
              <a:solidFill>
                <a:srgbClr val="844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592</Words>
  <Application>Microsoft Office PowerPoint</Application>
  <PresentationFormat>Произвольный</PresentationFormat>
  <Paragraphs>69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IK</cp:lastModifiedBy>
  <cp:revision>34</cp:revision>
  <dcterms:created xsi:type="dcterms:W3CDTF">2023-03-13T10:46:26Z</dcterms:created>
  <dcterms:modified xsi:type="dcterms:W3CDTF">2025-01-24T09:10:54Z</dcterms:modified>
</cp:coreProperties>
</file>