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57" r:id="rId2"/>
    <p:sldId id="358" r:id="rId3"/>
    <p:sldId id="359" r:id="rId4"/>
    <p:sldId id="360" r:id="rId5"/>
    <p:sldId id="342" r:id="rId6"/>
    <p:sldId id="343" r:id="rId7"/>
    <p:sldId id="276" r:id="rId8"/>
    <p:sldId id="345" r:id="rId9"/>
    <p:sldId id="280" r:id="rId10"/>
    <p:sldId id="347" r:id="rId11"/>
    <p:sldId id="348" r:id="rId12"/>
    <p:sldId id="351" r:id="rId13"/>
    <p:sldId id="350" r:id="rId14"/>
    <p:sldId id="352" r:id="rId15"/>
    <p:sldId id="353" r:id="rId16"/>
    <p:sldId id="355" r:id="rId17"/>
    <p:sldId id="399" r:id="rId18"/>
    <p:sldId id="364" r:id="rId19"/>
    <p:sldId id="365" r:id="rId20"/>
    <p:sldId id="386" r:id="rId21"/>
    <p:sldId id="388" r:id="rId22"/>
    <p:sldId id="389" r:id="rId23"/>
    <p:sldId id="368" r:id="rId24"/>
    <p:sldId id="371" r:id="rId25"/>
    <p:sldId id="366" r:id="rId26"/>
    <p:sldId id="401" r:id="rId27"/>
    <p:sldId id="396" r:id="rId28"/>
    <p:sldId id="398" r:id="rId29"/>
    <p:sldId id="397" r:id="rId30"/>
    <p:sldId id="271" r:id="rId31"/>
  </p:sldIdLst>
  <p:sldSz cx="9144000" cy="6858000" type="screen4x3"/>
  <p:notesSz cx="6854825" cy="96647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>
      <p:cViewPr>
        <p:scale>
          <a:sx n="90" d="100"/>
          <a:sy n="90" d="100"/>
        </p:scale>
        <p:origin x="-2616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48;&#1083;&#1100;&#1076;&#1072;&#1088;\Desktop\&#1050;&#1086;&#1085;&#1092;&#1077;&#1088;&#1077;&#1085;&#1094;&#1080;&#1103;%20&#1053;&#1050;&#1053;&#1061;%202016\&#1057;&#1050;%202011-2015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&#1048;&#1083;&#1100;&#1076;&#1072;&#1088;\Desktop\&#1050;&#1086;&#1085;&#1092;&#1077;&#1088;&#1077;&#1085;&#1094;&#1080;&#1103;%20&#1053;&#1050;&#1053;&#1061;%202016\&#1057;&#1050;%202011-2015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&#1048;&#1083;&#1100;&#1076;&#1072;&#1088;\Desktop\&#1050;&#1086;&#1085;&#1092;&#1077;&#1088;&#1077;&#1085;&#1094;&#1080;&#1103;%20&#1053;&#1050;&#1053;&#1061;%202016\&#1055;&#1057;%202011-2015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&#1048;&#1083;&#1100;&#1076;&#1072;&#1088;\Desktop\&#1050;&#1086;&#1085;&#1092;&#1077;&#1088;&#1077;&#1085;&#1094;&#1080;&#1103;%20&#1053;&#1050;&#1053;&#1061;%202016\&#1055;&#1054;%202011-2015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&#1048;&#1083;&#1100;&#1076;&#1072;&#1088;\Desktop\&#1050;&#1086;&#1085;&#1092;&#1077;&#1088;&#1077;&#1085;&#1094;&#1080;&#1103;%20&#1053;&#1050;&#1053;&#1061;%202016\&#1055;&#1054;%202011-2015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&#1048;&#1083;&#1100;&#1076;&#1072;&#1088;\Desktop\&#1050;&#1086;&#1085;&#1092;&#1077;&#1088;&#1077;&#1085;&#1094;&#1080;&#1103;%20&#1053;&#1050;&#1053;&#1061;%202016\&#1055;&#1054;%202011-2015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Лист1!$H$6</c:f>
              <c:strCache>
                <c:ptCount val="1"/>
                <c:pt idx="0">
                  <c:v>БК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4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Лист1!$H$7:$H$11</c:f>
              <c:numCache>
                <c:formatCode>0</c:formatCode>
                <c:ptCount val="5"/>
                <c:pt idx="0">
                  <c:v>66</c:v>
                </c:pt>
                <c:pt idx="1">
                  <c:v>55</c:v>
                </c:pt>
                <c:pt idx="2">
                  <c:v>63</c:v>
                </c:pt>
                <c:pt idx="3">
                  <c:v>70</c:v>
                </c:pt>
                <c:pt idx="4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Лист1!$I$6</c:f>
              <c:strCache>
                <c:ptCount val="1"/>
                <c:pt idx="0">
                  <c:v>ББК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Лист1!$I$7:$I$11</c:f>
              <c:numCache>
                <c:formatCode>0</c:formatCode>
                <c:ptCount val="5"/>
                <c:pt idx="0">
                  <c:v>59</c:v>
                </c:pt>
                <c:pt idx="1">
                  <c:v>84</c:v>
                </c:pt>
                <c:pt idx="2">
                  <c:v>100</c:v>
                </c:pt>
                <c:pt idx="3">
                  <c:v>100</c:v>
                </c:pt>
                <c:pt idx="4">
                  <c:v>99</c:v>
                </c:pt>
              </c:numCache>
            </c:numRef>
          </c:val>
        </c:ser>
        <c:ser>
          <c:idx val="2"/>
          <c:order val="2"/>
          <c:tx>
            <c:strRef>
              <c:f>Лист1!$J$6</c:f>
              <c:strCache>
                <c:ptCount val="1"/>
                <c:pt idx="0">
                  <c:v>ХБК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Лист1!$J$7:$J$11</c:f>
              <c:numCache>
                <c:formatCode>0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25</c:v>
                </c:pt>
                <c:pt idx="3">
                  <c:v>30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508480"/>
        <c:axId val="107510016"/>
        <c:axId val="0"/>
      </c:bar3DChart>
      <c:catAx>
        <c:axId val="10750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7510016"/>
        <c:crosses val="autoZero"/>
        <c:auto val="1"/>
        <c:lblAlgn val="ctr"/>
        <c:lblOffset val="100"/>
        <c:noMultiLvlLbl val="0"/>
      </c:catAx>
      <c:valAx>
        <c:axId val="1075100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75084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ln>
      <a:noFill/>
    </a:ln>
    <a:effectLst>
      <a:glow rad="127000">
        <a:schemeClr val="bg1"/>
      </a:glow>
    </a:effectLst>
    <a:scene3d>
      <a:camera prst="orthographicFront"/>
      <a:lightRig rig="threePt" dir="t"/>
    </a:scene3d>
    <a:sp3d>
      <a:bevelT w="165100" prst="coolSlant"/>
    </a:sp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Лист1!$E$6</c:f>
              <c:strCache>
                <c:ptCount val="1"/>
                <c:pt idx="0">
                  <c:v>СКДН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4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Лист1!$D$7:$D$11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Лист1!$E$7:$E$11</c:f>
              <c:numCache>
                <c:formatCode>0</c:formatCode>
                <c:ptCount val="5"/>
                <c:pt idx="0">
                  <c:v>127.74639000000001</c:v>
                </c:pt>
                <c:pt idx="1">
                  <c:v>135.75275999999999</c:v>
                </c:pt>
                <c:pt idx="2">
                  <c:v>155</c:v>
                </c:pt>
                <c:pt idx="3">
                  <c:v>135</c:v>
                </c:pt>
                <c:pt idx="4">
                  <c:v>147</c:v>
                </c:pt>
              </c:numCache>
            </c:numRef>
          </c:val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СКД-L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4584D3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4584D3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Лист1!$D$7:$D$11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Лист1!$F$7:$F$11</c:f>
              <c:numCache>
                <c:formatCode>0</c:formatCode>
                <c:ptCount val="5"/>
                <c:pt idx="0">
                  <c:v>39</c:v>
                </c:pt>
                <c:pt idx="1">
                  <c:v>35</c:v>
                </c:pt>
                <c:pt idx="2">
                  <c:v>34</c:v>
                </c:pt>
                <c:pt idx="3">
                  <c:v>29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446656"/>
        <c:axId val="107448192"/>
        <c:axId val="0"/>
      </c:bar3DChart>
      <c:catAx>
        <c:axId val="10744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7448192"/>
        <c:crosses val="autoZero"/>
        <c:auto val="1"/>
        <c:lblAlgn val="ctr"/>
        <c:lblOffset val="100"/>
        <c:noMultiLvlLbl val="0"/>
      </c:catAx>
      <c:valAx>
        <c:axId val="1074481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74466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spPr>
    <a:ln>
      <a:noFill/>
    </a:ln>
    <a:effectLst>
      <a:glow rad="127000">
        <a:schemeClr val="bg1"/>
      </a:glow>
    </a:effectLst>
    <a:scene3d>
      <a:camera prst="orthographicFront"/>
      <a:lightRig rig="threePt" dir="t"/>
    </a:scene3d>
    <a:sp3d>
      <a:bevelT w="165100" prst="coolSlant"/>
    </a:sp3d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Лист1!$H$6</c:f>
              <c:strCache>
                <c:ptCount val="1"/>
                <c:pt idx="0">
                  <c:v>ПСОН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4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Лист1!$H$7:$H$11</c:f>
              <c:numCache>
                <c:formatCode>0</c:formatCode>
                <c:ptCount val="5"/>
                <c:pt idx="0">
                  <c:v>105</c:v>
                </c:pt>
                <c:pt idx="1">
                  <c:v>114</c:v>
                </c:pt>
                <c:pt idx="2">
                  <c:v>157</c:v>
                </c:pt>
                <c:pt idx="3">
                  <c:v>200</c:v>
                </c:pt>
                <c:pt idx="4">
                  <c:v>216</c:v>
                </c:pt>
              </c:numCache>
            </c:numRef>
          </c:val>
        </c:ser>
        <c:ser>
          <c:idx val="1"/>
          <c:order val="1"/>
          <c:tx>
            <c:strRef>
              <c:f>Лист1!$I$6</c:f>
              <c:strCache>
                <c:ptCount val="1"/>
                <c:pt idx="0">
                  <c:v>УППС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Лист1!$I$7:$I$11</c:f>
              <c:numCache>
                <c:formatCode>0</c:formatCode>
                <c:ptCount val="5"/>
                <c:pt idx="0">
                  <c:v>83</c:v>
                </c:pt>
                <c:pt idx="1">
                  <c:v>77</c:v>
                </c:pt>
                <c:pt idx="2">
                  <c:v>85</c:v>
                </c:pt>
                <c:pt idx="3">
                  <c:v>95</c:v>
                </c:pt>
                <c:pt idx="4">
                  <c:v>84</c:v>
                </c:pt>
              </c:numCache>
            </c:numRef>
          </c:val>
        </c:ser>
        <c:ser>
          <c:idx val="2"/>
          <c:order val="2"/>
          <c:tx>
            <c:strRef>
              <c:f>Лист1!$J$6</c:f>
              <c:strCache>
                <c:ptCount val="1"/>
                <c:pt idx="0">
                  <c:v>АБС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Лист1!$J$7:$J$11</c:f>
              <c:numCache>
                <c:formatCode>0</c:formatCode>
                <c:ptCount val="5"/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598592"/>
        <c:axId val="107600128"/>
        <c:axId val="0"/>
      </c:bar3DChart>
      <c:catAx>
        <c:axId val="10759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00128"/>
        <c:crosses val="autoZero"/>
        <c:auto val="1"/>
        <c:lblAlgn val="ctr"/>
        <c:lblOffset val="100"/>
        <c:noMultiLvlLbl val="0"/>
      </c:catAx>
      <c:valAx>
        <c:axId val="1076001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75985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  <a:effectLst>
      <a:glow rad="127000">
        <a:schemeClr val="bg1"/>
      </a:glow>
    </a:effectLst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 b="1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Лист1!$H$6</c:f>
              <c:strCache>
                <c:ptCount val="1"/>
                <c:pt idx="0">
                  <c:v>гомо-ПП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4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Лист1!$H$7:$H$11</c:f>
              <c:numCache>
                <c:formatCode>0</c:formatCode>
                <c:ptCount val="5"/>
                <c:pt idx="0">
                  <c:v>105</c:v>
                </c:pt>
                <c:pt idx="1">
                  <c:v>109</c:v>
                </c:pt>
                <c:pt idx="2">
                  <c:v>96</c:v>
                </c:pt>
                <c:pt idx="3">
                  <c:v>84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Лист1!$I$6</c:f>
              <c:strCache>
                <c:ptCount val="1"/>
                <c:pt idx="0">
                  <c:v>стат-ПП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Лист1!$I$7:$I$11</c:f>
              <c:numCache>
                <c:formatCode>0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23</c:v>
                </c:pt>
                <c:pt idx="3">
                  <c:v>35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Лист1!$J$6</c:f>
              <c:strCache>
                <c:ptCount val="1"/>
                <c:pt idx="0">
                  <c:v>блок-ПП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Лист1!$J$7:$J$11</c:f>
              <c:numCache>
                <c:formatCode>0</c:formatCode>
                <c:ptCount val="5"/>
                <c:pt idx="0">
                  <c:v>89</c:v>
                </c:pt>
                <c:pt idx="1">
                  <c:v>84</c:v>
                </c:pt>
                <c:pt idx="2">
                  <c:v>91</c:v>
                </c:pt>
                <c:pt idx="3">
                  <c:v>95</c:v>
                </c:pt>
                <c:pt idx="4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000768"/>
        <c:axId val="108002304"/>
        <c:axId val="0"/>
      </c:bar3DChart>
      <c:catAx>
        <c:axId val="10800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002304"/>
        <c:crosses val="autoZero"/>
        <c:auto val="1"/>
        <c:lblAlgn val="ctr"/>
        <c:lblOffset val="100"/>
        <c:noMultiLvlLbl val="0"/>
      </c:catAx>
      <c:valAx>
        <c:axId val="1080023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8000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  <a:effectLst>
      <a:glow rad="127000">
        <a:schemeClr val="bg1"/>
      </a:glow>
    </a:effectLst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 b="1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24652777777771E-2"/>
          <c:y val="4.7000231481481483E-2"/>
          <c:w val="0.90877627314814813"/>
          <c:h val="0.736462268518518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Лист1!$E$6</c:f>
              <c:strCache>
                <c:ptCount val="1"/>
                <c:pt idx="0">
                  <c:v>ПЭВП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4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Лист1!$D$7:$D$11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Лист1!$E$7:$E$11</c:f>
              <c:numCache>
                <c:formatCode>0</c:formatCode>
                <c:ptCount val="5"/>
                <c:pt idx="0">
                  <c:v>148</c:v>
                </c:pt>
                <c:pt idx="1">
                  <c:v>188</c:v>
                </c:pt>
                <c:pt idx="2">
                  <c:v>163</c:v>
                </c:pt>
                <c:pt idx="3">
                  <c:v>188</c:v>
                </c:pt>
                <c:pt idx="4">
                  <c:v>154</c:v>
                </c:pt>
              </c:numCache>
            </c:numRef>
          </c:val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ЛПЭНП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Лист1!$D$7:$D$11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Лист1!$F$7:$F$11</c:f>
              <c:numCache>
                <c:formatCode>0</c:formatCode>
                <c:ptCount val="5"/>
                <c:pt idx="0">
                  <c:v>46</c:v>
                </c:pt>
                <c:pt idx="1">
                  <c:v>14</c:v>
                </c:pt>
                <c:pt idx="2">
                  <c:v>25</c:v>
                </c:pt>
                <c:pt idx="3">
                  <c:v>16</c:v>
                </c:pt>
                <c:pt idx="4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343680"/>
        <c:axId val="108345216"/>
        <c:axId val="0"/>
      </c:bar3DChart>
      <c:catAx>
        <c:axId val="10834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345216"/>
        <c:crosses val="autoZero"/>
        <c:auto val="1"/>
        <c:lblAlgn val="ctr"/>
        <c:lblOffset val="100"/>
        <c:noMultiLvlLbl val="0"/>
      </c:catAx>
      <c:valAx>
        <c:axId val="1083452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3436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lang="ru-RU"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  <a:effectLst>
      <a:glow rad="127000">
        <a:schemeClr val="bg1"/>
      </a:glow>
    </a:effectLst>
    <a:scene3d>
      <a:camera prst="orthographicFront"/>
      <a:lightRig rig="threePt" dir="t"/>
    </a:scene3d>
    <a:sp3d>
      <a:bevelT w="165100" prst="coolSlant"/>
    </a:sp3d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Лист1!$H$6</c:f>
              <c:strCache>
                <c:ptCount val="1"/>
                <c:pt idx="0">
                  <c:v>гомо-ПП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4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Лист1!$H$7:$H$11</c:f>
              <c:numCache>
                <c:formatCode>0</c:formatCode>
                <c:ptCount val="5"/>
                <c:pt idx="0">
                  <c:v>105</c:v>
                </c:pt>
                <c:pt idx="1">
                  <c:v>109</c:v>
                </c:pt>
                <c:pt idx="2">
                  <c:v>96</c:v>
                </c:pt>
                <c:pt idx="3">
                  <c:v>84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Лист1!$I$6</c:f>
              <c:strCache>
                <c:ptCount val="1"/>
                <c:pt idx="0">
                  <c:v>стат-ПП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Лист1!$I$7:$I$11</c:f>
              <c:numCache>
                <c:formatCode>0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23</c:v>
                </c:pt>
                <c:pt idx="3">
                  <c:v>35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Лист1!$J$6</c:f>
              <c:strCache>
                <c:ptCount val="1"/>
                <c:pt idx="0">
                  <c:v>блок-ПП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cat>
            <c:numRef>
              <c:f>Лист1!$G$7:$G$11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Лист1!$J$7:$J$11</c:f>
              <c:numCache>
                <c:formatCode>0</c:formatCode>
                <c:ptCount val="5"/>
                <c:pt idx="0">
                  <c:v>89</c:v>
                </c:pt>
                <c:pt idx="1">
                  <c:v>84</c:v>
                </c:pt>
                <c:pt idx="2">
                  <c:v>91</c:v>
                </c:pt>
                <c:pt idx="3">
                  <c:v>95</c:v>
                </c:pt>
                <c:pt idx="4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058880"/>
        <c:axId val="108064768"/>
        <c:axId val="0"/>
      </c:bar3DChart>
      <c:catAx>
        <c:axId val="1080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8064768"/>
        <c:crosses val="autoZero"/>
        <c:auto val="1"/>
        <c:lblAlgn val="ctr"/>
        <c:lblOffset val="100"/>
        <c:noMultiLvlLbl val="0"/>
      </c:catAx>
      <c:valAx>
        <c:axId val="1080647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80588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ln>
      <a:noFill/>
    </a:ln>
    <a:effectLst>
      <a:glow rad="127000">
        <a:schemeClr val="bg1"/>
      </a:glow>
    </a:effectLst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 b="1"/>
      </a:pPr>
      <a:endParaRPr lang="ru-RU"/>
    </a:p>
  </c:tx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5587B-3554-45DC-B08C-2D54E2C0962F}" type="doc">
      <dgm:prSet loTypeId="urn:microsoft.com/office/officeart/2005/8/layout/vList4" loCatId="picture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0215DE0-7D54-425E-A14A-D459BA9D2E2C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vert="horz"/>
        <a:lstStyle/>
        <a:p>
          <a:r>
            <a:rPr lang="ru-RU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9 </a:t>
          </a:r>
          <a:r>
            <a:rPr lang="en-US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Plants</a:t>
          </a:r>
          <a:endParaRPr lang="ru-RU" sz="2000" b="1" kern="1200" dirty="0">
            <a:ln w="3175">
              <a:solidFill>
                <a:srgbClr val="0000FF"/>
              </a:solidFill>
            </a:ln>
            <a:solidFill>
              <a:srgbClr val="0000FF"/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60AA48C-6740-4008-B2A3-D7C906F92838}" type="parTrans" cxnId="{469D053C-8434-4DC2-88FD-6D187DA5D712}">
      <dgm:prSet/>
      <dgm:spPr/>
      <dgm:t>
        <a:bodyPr/>
        <a:lstStyle/>
        <a:p>
          <a:endParaRPr lang="ru-RU"/>
        </a:p>
      </dgm:t>
    </dgm:pt>
    <dgm:pt modelId="{CB02695F-1327-48B1-ABB8-EF328E635DC7}" type="sibTrans" cxnId="{469D053C-8434-4DC2-88FD-6D187DA5D712}">
      <dgm:prSet/>
      <dgm:spPr/>
      <dgm:t>
        <a:bodyPr/>
        <a:lstStyle/>
        <a:p>
          <a:endParaRPr lang="ru-RU"/>
        </a:p>
      </dgm:t>
    </dgm:pt>
    <dgm:pt modelId="{E266C4CE-2AD5-4D70-87F2-E7D2AB4149FF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vert="horz"/>
        <a:lstStyle/>
        <a:p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Butyl Rubber Plant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	 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Ethylene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8AA2A79-9571-4216-93B9-D0A83086C10E}" type="parTrans" cxnId="{07F10F95-FC6C-499F-8872-0B1856CBA9F0}">
      <dgm:prSet/>
      <dgm:spPr/>
      <dgm:t>
        <a:bodyPr/>
        <a:lstStyle/>
        <a:p>
          <a:endParaRPr lang="ru-RU"/>
        </a:p>
      </dgm:t>
    </dgm:pt>
    <dgm:pt modelId="{FCDF6627-587E-42E4-B5F7-FDBA2F9D945D}" type="sibTrans" cxnId="{07F10F95-FC6C-499F-8872-0B1856CBA9F0}">
      <dgm:prSet/>
      <dgm:spPr/>
      <dgm:t>
        <a:bodyPr/>
        <a:lstStyle/>
        <a:p>
          <a:endParaRPr lang="ru-RU"/>
        </a:p>
      </dgm:t>
    </dgm:pt>
    <dgm:pt modelId="{8F148ECB-5570-434A-9FDD-4DBE550F3D30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7 </a:t>
          </a:r>
          <a:r>
            <a:rPr lang="en-US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Administrations</a:t>
          </a:r>
          <a:endParaRPr lang="ru-RU" sz="2000" b="1" kern="1200" dirty="0">
            <a:ln w="3175">
              <a:solidFill>
                <a:srgbClr val="0000FF"/>
              </a:solidFill>
            </a:ln>
            <a:solidFill>
              <a:srgbClr val="0000FF"/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745B02F-1BBE-4F8F-910A-D113D1611611}" type="parTrans" cxnId="{6F739A3E-4D38-4344-A87A-51CF2F51A8FD}">
      <dgm:prSet/>
      <dgm:spPr/>
      <dgm:t>
        <a:bodyPr/>
        <a:lstStyle/>
        <a:p>
          <a:endParaRPr lang="ru-RU"/>
        </a:p>
      </dgm:t>
    </dgm:pt>
    <dgm:pt modelId="{52E13F65-8B72-46A0-B656-E734B95CE7A6}" type="sibTrans" cxnId="{6F739A3E-4D38-4344-A87A-51CF2F51A8FD}">
      <dgm:prSet/>
      <dgm:spPr/>
      <dgm:t>
        <a:bodyPr/>
        <a:lstStyle/>
        <a:p>
          <a:endParaRPr lang="ru-RU"/>
        </a:p>
      </dgm:t>
    </dgm:pt>
    <dgm:pt modelId="{8C2B37A7-DBE1-409F-BC93-991EB39A8504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Railway Transportation         	                              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•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Chief </a:t>
          </a:r>
          <a:r>
            <a:rPr lang="en-US" sz="1200" kern="1200" dirty="0" err="1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Metrologist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Administration</a:t>
          </a:r>
          <a:endParaRPr lang="ru-RU" sz="12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C5EC26E-E934-4845-8060-35EEE02F5643}" type="parTrans" cxnId="{814D32F3-0BAD-40C1-8310-0A68807D50AC}">
      <dgm:prSet/>
      <dgm:spPr/>
      <dgm:t>
        <a:bodyPr/>
        <a:lstStyle/>
        <a:p>
          <a:endParaRPr lang="ru-RU"/>
        </a:p>
      </dgm:t>
    </dgm:pt>
    <dgm:pt modelId="{7EC4AB3D-AC57-4B44-9AD7-8DBBE2279949}" type="sibTrans" cxnId="{814D32F3-0BAD-40C1-8310-0A68807D50AC}">
      <dgm:prSet/>
      <dgm:spPr/>
      <dgm:t>
        <a:bodyPr/>
        <a:lstStyle/>
        <a:p>
          <a:endParaRPr lang="ru-RU"/>
        </a:p>
      </dgm:t>
    </dgm:pt>
    <dgm:pt modelId="{020F1642-2BA4-4411-A792-EAE06407ED73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7 </a:t>
          </a:r>
          <a:r>
            <a:rPr lang="en-US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Centers</a:t>
          </a:r>
          <a:endParaRPr lang="ru-RU" sz="2000" b="1" kern="1200" dirty="0">
            <a:ln w="3175">
              <a:solidFill>
                <a:srgbClr val="0000FF"/>
              </a:solidFill>
            </a:ln>
            <a:solidFill>
              <a:srgbClr val="0000FF"/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1829324-3F5E-4021-92C3-3C233EE3BD83}" type="parTrans" cxnId="{2CFACB61-62A1-4F6E-90ED-F88E45974504}">
      <dgm:prSet/>
      <dgm:spPr/>
      <dgm:t>
        <a:bodyPr/>
        <a:lstStyle/>
        <a:p>
          <a:endParaRPr lang="ru-RU"/>
        </a:p>
      </dgm:t>
    </dgm:pt>
    <dgm:pt modelId="{DCFD3332-E085-43B9-B6B1-4AF9EF641FEE}" type="sibTrans" cxnId="{2CFACB61-62A1-4F6E-90ED-F88E45974504}">
      <dgm:prSet/>
      <dgm:spPr/>
      <dgm:t>
        <a:bodyPr/>
        <a:lstStyle/>
        <a:p>
          <a:endParaRPr lang="ru-RU"/>
        </a:p>
      </dgm:t>
    </dgm:pt>
    <dgm:pt modelId="{66F48449-BB71-473D-A21D-0961F71EFAE8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Research &amp; Technology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	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Automation Centre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679853E-2BBA-41E3-9092-88AB74F121E4}" type="parTrans" cxnId="{05CD1231-AD44-49BE-86A5-B2414882CC67}">
      <dgm:prSet/>
      <dgm:spPr/>
      <dgm:t>
        <a:bodyPr/>
        <a:lstStyle/>
        <a:p>
          <a:endParaRPr lang="ru-RU"/>
        </a:p>
      </dgm:t>
    </dgm:pt>
    <dgm:pt modelId="{D0A24637-9E5E-405D-83DB-7302283C7341}" type="sibTrans" cxnId="{05CD1231-AD44-49BE-86A5-B2414882CC67}">
      <dgm:prSet/>
      <dgm:spPr/>
      <dgm:t>
        <a:bodyPr/>
        <a:lstStyle/>
        <a:p>
          <a:endParaRPr lang="ru-RU"/>
        </a:p>
      </dgm:t>
    </dgm:pt>
    <dgm:pt modelId="{FCD51BC2-FA1C-4735-80A9-09B420D328E1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vert="horz"/>
        <a:lstStyle/>
        <a:p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Synthetic Rubber Plant                 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Ethylene Oxide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F334BBA-9820-478F-9DCF-F2538400C0A8}" type="parTrans" cxnId="{0A97EED6-EFFB-4BCA-8E4B-405782585A0F}">
      <dgm:prSet/>
      <dgm:spPr/>
      <dgm:t>
        <a:bodyPr/>
        <a:lstStyle/>
        <a:p>
          <a:endParaRPr lang="ru-RU"/>
        </a:p>
      </dgm:t>
    </dgm:pt>
    <dgm:pt modelId="{BCF68014-4575-4406-A739-CD28E5500C8E}" type="sibTrans" cxnId="{0A97EED6-EFFB-4BCA-8E4B-405782585A0F}">
      <dgm:prSet/>
      <dgm:spPr/>
      <dgm:t>
        <a:bodyPr/>
        <a:lstStyle/>
        <a:p>
          <a:endParaRPr lang="ru-RU"/>
        </a:p>
      </dgm:t>
    </dgm:pt>
    <dgm:pt modelId="{404F485D-F400-47E4-9C3A-6C3AE82C10E8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vert="horz"/>
        <a:lstStyle/>
        <a:p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Plastic Plant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   			 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Styrene &amp; Polyether Resin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64263C9-614A-49B5-9E27-70362F041FC3}" type="parTrans" cxnId="{3D52DFE7-B218-407A-B3BA-ACAD4346F7BC}">
      <dgm:prSet/>
      <dgm:spPr/>
      <dgm:t>
        <a:bodyPr/>
        <a:lstStyle/>
        <a:p>
          <a:endParaRPr lang="ru-RU"/>
        </a:p>
      </dgm:t>
    </dgm:pt>
    <dgm:pt modelId="{768DE96C-4C15-4ACA-B769-B1C77176AFD9}" type="sibTrans" cxnId="{3D52DFE7-B218-407A-B3BA-ACAD4346F7BC}">
      <dgm:prSet/>
      <dgm:spPr/>
      <dgm:t>
        <a:bodyPr/>
        <a:lstStyle/>
        <a:p>
          <a:endParaRPr lang="ru-RU"/>
        </a:p>
      </dgm:t>
    </dgm:pt>
    <dgm:pt modelId="{6CBA7086-BB21-4628-A80B-5E82A5A87145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vert="horz"/>
        <a:lstStyle/>
        <a:p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Oligomer Plant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	               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Isoprene Monomer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A2A5777-11D3-4F1E-A654-FE0D7A7BF5F4}" type="parTrans" cxnId="{138832D9-F708-48FF-B5BE-CEA442E1D134}">
      <dgm:prSet/>
      <dgm:spPr/>
      <dgm:t>
        <a:bodyPr/>
        <a:lstStyle/>
        <a:p>
          <a:endParaRPr lang="ru-RU"/>
        </a:p>
      </dgm:t>
    </dgm:pt>
    <dgm:pt modelId="{ABE4352E-0369-4EA3-8EDC-36CCA179100D}" type="sibTrans" cxnId="{138832D9-F708-48FF-B5BE-CEA442E1D134}">
      <dgm:prSet/>
      <dgm:spPr/>
      <dgm:t>
        <a:bodyPr/>
        <a:lstStyle/>
        <a:p>
          <a:endParaRPr lang="ru-RU"/>
        </a:p>
      </dgm:t>
    </dgm:pt>
    <dgm:pt modelId="{84326440-3FBF-4ABB-9E0A-2B19930B526B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Engineering Supervision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               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•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Power Supply</a:t>
          </a:r>
          <a:endParaRPr lang="ru-RU" sz="12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D8AA015-68AA-4D92-9735-1C0FB04B743F}" type="parTrans" cxnId="{DE3E743C-2838-48E7-827A-A49849A7FB71}">
      <dgm:prSet/>
      <dgm:spPr/>
      <dgm:t>
        <a:bodyPr/>
        <a:lstStyle/>
        <a:p>
          <a:endParaRPr lang="ru-RU"/>
        </a:p>
      </dgm:t>
    </dgm:pt>
    <dgm:pt modelId="{B5D09D3F-C9DD-4703-8C27-AD841F096969}" type="sibTrans" cxnId="{DE3E743C-2838-48E7-827A-A49849A7FB71}">
      <dgm:prSet/>
      <dgm:spPr/>
      <dgm:t>
        <a:bodyPr/>
        <a:lstStyle/>
        <a:p>
          <a:endParaRPr lang="ru-RU"/>
        </a:p>
      </dgm:t>
    </dgm:pt>
    <dgm:pt modelId="{3F0B3D92-A24A-4542-A474-F925AB70B657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Water Supply, Sewerage and Wastewater Treatment 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•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Social Development</a:t>
          </a:r>
          <a:endParaRPr lang="ru-RU" sz="12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5C3F8D2-492E-4B6B-A70C-945819D2BBB7}" type="parTrans" cxnId="{A08C3FB1-1660-4E68-9165-D37B300D84D1}">
      <dgm:prSet/>
      <dgm:spPr/>
      <dgm:t>
        <a:bodyPr/>
        <a:lstStyle/>
        <a:p>
          <a:endParaRPr lang="ru-RU"/>
        </a:p>
      </dgm:t>
    </dgm:pt>
    <dgm:pt modelId="{8D806170-81CB-4DFB-9443-2BE7F3A241A1}" type="sibTrans" cxnId="{A08C3FB1-1660-4E68-9165-D37B300D84D1}">
      <dgm:prSet/>
      <dgm:spPr/>
      <dgm:t>
        <a:bodyPr/>
        <a:lstStyle/>
        <a:p>
          <a:endParaRPr lang="ru-RU"/>
        </a:p>
      </dgm:t>
    </dgm:pt>
    <dgm:pt modelId="{55180D86-BB55-4729-8B84-7DFD1D5A6406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Design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                           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Welding Centre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240CAF8-DACE-45C6-AA8C-E398DCF2FC68}" type="parTrans" cxnId="{89C068DD-79C6-4BD7-8D56-57D7F4076B49}">
      <dgm:prSet/>
      <dgm:spPr/>
      <dgm:t>
        <a:bodyPr/>
        <a:lstStyle/>
        <a:p>
          <a:endParaRPr lang="ru-RU"/>
        </a:p>
      </dgm:t>
    </dgm:pt>
    <dgm:pt modelId="{EDBE2202-F09C-41FE-8886-5621902525D4}" type="sibTrans" cxnId="{89C068DD-79C6-4BD7-8D56-57D7F4076B49}">
      <dgm:prSet/>
      <dgm:spPr/>
      <dgm:t>
        <a:bodyPr/>
        <a:lstStyle/>
        <a:p>
          <a:endParaRPr lang="ru-RU"/>
        </a:p>
      </dgm:t>
    </dgm:pt>
    <dgm:pt modelId="{204089CE-D051-41C3-95E0-ADB24CE22B8A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Technical Diagnostics &amp; Residual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	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Publishing &amp; </a:t>
          </a:r>
          <a:r>
            <a:rPr lang="en-US" sz="1400" kern="1200" dirty="0" err="1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Polygraphic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b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Operating Life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	   	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0C25444-D50C-4193-A381-2829A1187B02}" type="parTrans" cxnId="{2CFFFBDE-7486-4F84-BD7D-0644C27E42E6}">
      <dgm:prSet/>
      <dgm:spPr/>
      <dgm:t>
        <a:bodyPr/>
        <a:lstStyle/>
        <a:p>
          <a:endParaRPr lang="ru-RU"/>
        </a:p>
      </dgm:t>
    </dgm:pt>
    <dgm:pt modelId="{8D687449-F93D-4B30-9B53-2A978E463B9E}" type="sibTrans" cxnId="{2CFFFBDE-7486-4F84-BD7D-0644C27E42E6}">
      <dgm:prSet/>
      <dgm:spPr/>
      <dgm:t>
        <a:bodyPr/>
        <a:lstStyle/>
        <a:p>
          <a:endParaRPr lang="ru-RU"/>
        </a:p>
      </dgm:t>
    </dgm:pt>
    <dgm:pt modelId="{A852DB63-6E05-417D-87A5-1F1B35C10493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Power Plant</a:t>
          </a:r>
          <a:endParaRPr lang="ru-RU" sz="12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0DB5C84-34CD-493B-AC71-5E9C5B9486F5}" type="parTrans" cxnId="{6C076518-1261-4857-AD8E-A49235C20F0E}">
      <dgm:prSet/>
      <dgm:spPr/>
      <dgm:t>
        <a:bodyPr/>
        <a:lstStyle/>
        <a:p>
          <a:endParaRPr lang="ru-RU"/>
        </a:p>
      </dgm:t>
    </dgm:pt>
    <dgm:pt modelId="{6DF392BF-3372-443F-ADE1-6CDAEAD23488}" type="sibTrans" cxnId="{6C076518-1261-4857-AD8E-A49235C20F0E}">
      <dgm:prSet/>
      <dgm:spPr/>
      <dgm:t>
        <a:bodyPr/>
        <a:lstStyle/>
        <a:p>
          <a:endParaRPr lang="ru-RU"/>
        </a:p>
      </dgm:t>
    </dgm:pt>
    <dgm:pt modelId="{3001F883-70A6-4BE6-969A-A70C830F543A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vert="horz"/>
        <a:lstStyle/>
        <a:p>
          <a:r>
            <a:rPr lang="en-US" sz="1400" kern="1200" dirty="0" err="1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Divinyl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&amp; Hydrocarbon Feed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AF7B4C6-1860-4D62-A83A-BB775E0D16B6}" type="sibTrans" cxnId="{61164B13-8159-4361-AC19-8B5DFA22FBF1}">
      <dgm:prSet/>
      <dgm:spPr/>
      <dgm:t>
        <a:bodyPr/>
        <a:lstStyle/>
        <a:p>
          <a:endParaRPr lang="ru-RU"/>
        </a:p>
      </dgm:t>
    </dgm:pt>
    <dgm:pt modelId="{7495E8BE-1B67-426A-B832-52A0686805FA}" type="parTrans" cxnId="{61164B13-8159-4361-AC19-8B5DFA22FBF1}">
      <dgm:prSet/>
      <dgm:spPr/>
      <dgm:t>
        <a:bodyPr/>
        <a:lstStyle/>
        <a:p>
          <a:endParaRPr lang="ru-RU"/>
        </a:p>
      </dgm:t>
    </dgm:pt>
    <dgm:pt modelId="{C99695FB-B03F-44C0-BC73-6788F2D68247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Training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                                    		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E0CCFFC-092F-45CB-BDB0-51BFE9D17FF5}" type="sibTrans" cxnId="{EF0348A5-E581-49CA-B7C2-57FECFD185F1}">
      <dgm:prSet/>
      <dgm:spPr/>
      <dgm:t>
        <a:bodyPr/>
        <a:lstStyle/>
        <a:p>
          <a:endParaRPr lang="ru-RU"/>
        </a:p>
      </dgm:t>
    </dgm:pt>
    <dgm:pt modelId="{308D959D-CFC6-4A5D-AAD5-F3E793DAAEF7}" type="parTrans" cxnId="{EF0348A5-E581-49CA-B7C2-57FECFD185F1}">
      <dgm:prSet/>
      <dgm:spPr/>
      <dgm:t>
        <a:bodyPr/>
        <a:lstStyle/>
        <a:p>
          <a:endParaRPr lang="ru-RU"/>
        </a:p>
      </dgm:t>
    </dgm:pt>
    <dgm:pt modelId="{6BCC09BB-4D74-4A74-A953-71C9DA0A325A}" type="pres">
      <dgm:prSet presAssocID="{F435587B-3554-45DC-B08C-2D54E2C096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0E4B-CA8A-492A-80E5-71904384432B}" type="pres">
      <dgm:prSet presAssocID="{60215DE0-7D54-425E-A14A-D459BA9D2E2C}" presName="comp" presStyleCnt="0"/>
      <dgm:spPr/>
    </dgm:pt>
    <dgm:pt modelId="{2449C12A-A803-48BF-9E34-8879E1035519}" type="pres">
      <dgm:prSet presAssocID="{60215DE0-7D54-425E-A14A-D459BA9D2E2C}" presName="box" presStyleLbl="node1" presStyleIdx="0" presStyleCnt="3" custScaleY="95334" custLinFactNeighborY="6783"/>
      <dgm:spPr/>
      <dgm:t>
        <a:bodyPr/>
        <a:lstStyle/>
        <a:p>
          <a:endParaRPr lang="ru-RU"/>
        </a:p>
      </dgm:t>
    </dgm:pt>
    <dgm:pt modelId="{CC300CE3-3A68-4213-B5DE-957DBFCDD976}" type="pres">
      <dgm:prSet presAssocID="{60215DE0-7D54-425E-A14A-D459BA9D2E2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11BB78-5DF4-4EE4-BDB9-FE6B44512313}" type="pres">
      <dgm:prSet presAssocID="{60215DE0-7D54-425E-A14A-D459BA9D2E2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12C66-9AF7-47CA-9B93-C4D5DFF1767D}" type="pres">
      <dgm:prSet presAssocID="{CB02695F-1327-48B1-ABB8-EF328E635DC7}" presName="spacer" presStyleCnt="0"/>
      <dgm:spPr/>
    </dgm:pt>
    <dgm:pt modelId="{78F7D930-0ED9-4296-B429-27830E1D724A}" type="pres">
      <dgm:prSet presAssocID="{8F148ECB-5570-434A-9FDD-4DBE550F3D30}" presName="comp" presStyleCnt="0"/>
      <dgm:spPr/>
    </dgm:pt>
    <dgm:pt modelId="{EDED0EA2-9521-47BE-96B6-45DA5B2AD2A6}" type="pres">
      <dgm:prSet presAssocID="{8F148ECB-5570-434A-9FDD-4DBE550F3D30}" presName="box" presStyleLbl="node1" presStyleIdx="1" presStyleCnt="3" custScaleY="86205" custLinFactNeighborY="1785"/>
      <dgm:spPr/>
      <dgm:t>
        <a:bodyPr/>
        <a:lstStyle/>
        <a:p>
          <a:endParaRPr lang="ru-RU"/>
        </a:p>
      </dgm:t>
    </dgm:pt>
    <dgm:pt modelId="{D17F8380-332D-43AD-B3FC-49243F3F2599}" type="pres">
      <dgm:prSet presAssocID="{8F148ECB-5570-434A-9FDD-4DBE550F3D3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6DE44D-5D40-4CD9-83CF-DB21BA7EACB9}" type="pres">
      <dgm:prSet presAssocID="{8F148ECB-5570-434A-9FDD-4DBE550F3D3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6D524-3E03-4D9A-B4B3-C01D0075A618}" type="pres">
      <dgm:prSet presAssocID="{52E13F65-8B72-46A0-B656-E734B95CE7A6}" presName="spacer" presStyleCnt="0"/>
      <dgm:spPr/>
    </dgm:pt>
    <dgm:pt modelId="{0BC34A81-CAEA-4AAB-A0A6-3D8399286A3E}" type="pres">
      <dgm:prSet presAssocID="{020F1642-2BA4-4411-A792-EAE06407ED73}" presName="comp" presStyleCnt="0"/>
      <dgm:spPr/>
    </dgm:pt>
    <dgm:pt modelId="{552F28C8-C161-428A-89F5-4534172F11D4}" type="pres">
      <dgm:prSet presAssocID="{020F1642-2BA4-4411-A792-EAE06407ED73}" presName="box" presStyleLbl="node1" presStyleIdx="2" presStyleCnt="3" custLinFactNeighborY="-3183"/>
      <dgm:spPr/>
      <dgm:t>
        <a:bodyPr/>
        <a:lstStyle/>
        <a:p>
          <a:endParaRPr lang="ru-RU"/>
        </a:p>
      </dgm:t>
    </dgm:pt>
    <dgm:pt modelId="{2CDBF8AA-57B0-4E40-959D-668C548F6A72}" type="pres">
      <dgm:prSet presAssocID="{020F1642-2BA4-4411-A792-EAE06407ED73}" presName="img" presStyleLbl="fgImgPlace1" presStyleIdx="2" presStyleCnt="3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B815762A-4A5A-4E6B-9C45-9451485EB822}" type="pres">
      <dgm:prSet presAssocID="{020F1642-2BA4-4411-A792-EAE06407ED7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D2926-865D-42C4-906C-CDA05C5DC2FE}" type="presOf" srcId="{6CBA7086-BB21-4628-A80B-5E82A5A87145}" destId="{2449C12A-A803-48BF-9E34-8879E1035519}" srcOrd="0" destOrd="4" presId="urn:microsoft.com/office/officeart/2005/8/layout/vList4"/>
    <dgm:cxn modelId="{AD92441E-11A1-46C4-9F7C-CD1CA1E6ADE2}" type="presOf" srcId="{55180D86-BB55-4729-8B84-7DFD1D5A6406}" destId="{552F28C8-C161-428A-89F5-4534172F11D4}" srcOrd="0" destOrd="2" presId="urn:microsoft.com/office/officeart/2005/8/layout/vList4"/>
    <dgm:cxn modelId="{4D4E8C41-1D25-4C55-8031-281EC530484B}" type="presOf" srcId="{66F48449-BB71-473D-A21D-0961F71EFAE8}" destId="{B815762A-4A5A-4E6B-9C45-9451485EB822}" srcOrd="1" destOrd="1" presId="urn:microsoft.com/office/officeart/2005/8/layout/vList4"/>
    <dgm:cxn modelId="{20656E4F-5432-4B13-BF3B-7FE87349A79A}" type="presOf" srcId="{3F0B3D92-A24A-4542-A474-F925AB70B657}" destId="{2C6DE44D-5D40-4CD9-83CF-DB21BA7EACB9}" srcOrd="1" destOrd="3" presId="urn:microsoft.com/office/officeart/2005/8/layout/vList4"/>
    <dgm:cxn modelId="{22B77160-DD7A-41D1-A258-8AF4516B6889}" type="presOf" srcId="{66F48449-BB71-473D-A21D-0961F71EFAE8}" destId="{552F28C8-C161-428A-89F5-4534172F11D4}" srcOrd="0" destOrd="1" presId="urn:microsoft.com/office/officeart/2005/8/layout/vList4"/>
    <dgm:cxn modelId="{1942EA68-638B-465F-9AD3-45D95388C961}" type="presOf" srcId="{3F0B3D92-A24A-4542-A474-F925AB70B657}" destId="{EDED0EA2-9521-47BE-96B6-45DA5B2AD2A6}" srcOrd="0" destOrd="3" presId="urn:microsoft.com/office/officeart/2005/8/layout/vList4"/>
    <dgm:cxn modelId="{2CFACB61-62A1-4F6E-90ED-F88E45974504}" srcId="{F435587B-3554-45DC-B08C-2D54E2C0962F}" destId="{020F1642-2BA4-4411-A792-EAE06407ED73}" srcOrd="2" destOrd="0" parTransId="{31829324-3F5E-4021-92C3-3C233EE3BD83}" sibTransId="{DCFD3332-E085-43B9-B6B1-4AF9EF641FEE}"/>
    <dgm:cxn modelId="{223BEB1F-F7E9-488E-90DF-188CCC5C23B6}" type="presOf" srcId="{F435587B-3554-45DC-B08C-2D54E2C0962F}" destId="{6BCC09BB-4D74-4A74-A953-71C9DA0A325A}" srcOrd="0" destOrd="0" presId="urn:microsoft.com/office/officeart/2005/8/layout/vList4"/>
    <dgm:cxn modelId="{F288D065-262D-4572-AD6D-737B7D7DDED0}" type="presOf" srcId="{404F485D-F400-47E4-9C3A-6C3AE82C10E8}" destId="{2449C12A-A803-48BF-9E34-8879E1035519}" srcOrd="0" destOrd="3" presId="urn:microsoft.com/office/officeart/2005/8/layout/vList4"/>
    <dgm:cxn modelId="{61164B13-8159-4361-AC19-8B5DFA22FBF1}" srcId="{60215DE0-7D54-425E-A14A-D459BA9D2E2C}" destId="{3001F883-70A6-4BE6-969A-A70C830F543A}" srcOrd="4" destOrd="0" parTransId="{7495E8BE-1B67-426A-B832-52A0686805FA}" sibTransId="{8AF7B4C6-1860-4D62-A83A-BB775E0D16B6}"/>
    <dgm:cxn modelId="{05CD1231-AD44-49BE-86A5-B2414882CC67}" srcId="{020F1642-2BA4-4411-A792-EAE06407ED73}" destId="{66F48449-BB71-473D-A21D-0961F71EFAE8}" srcOrd="0" destOrd="0" parTransId="{0679853E-2BBA-41E3-9092-88AB74F121E4}" sibTransId="{D0A24637-9E5E-405D-83DB-7302283C7341}"/>
    <dgm:cxn modelId="{A7781492-26F0-4600-879C-361A0760BB93}" type="presOf" srcId="{6CBA7086-BB21-4628-A80B-5E82A5A87145}" destId="{5C11BB78-5DF4-4EE4-BDB9-FE6B44512313}" srcOrd="1" destOrd="4" presId="urn:microsoft.com/office/officeart/2005/8/layout/vList4"/>
    <dgm:cxn modelId="{63ED71D3-F68D-4005-9539-24E2F1C6CF74}" type="presOf" srcId="{3001F883-70A6-4BE6-969A-A70C830F543A}" destId="{5C11BB78-5DF4-4EE4-BDB9-FE6B44512313}" srcOrd="1" destOrd="5" presId="urn:microsoft.com/office/officeart/2005/8/layout/vList4"/>
    <dgm:cxn modelId="{A08C3FB1-1660-4E68-9165-D37B300D84D1}" srcId="{8F148ECB-5570-434A-9FDD-4DBE550F3D30}" destId="{3F0B3D92-A24A-4542-A474-F925AB70B657}" srcOrd="2" destOrd="0" parTransId="{35C3F8D2-492E-4B6B-A70C-945819D2BBB7}" sibTransId="{8D806170-81CB-4DFB-9443-2BE7F3A241A1}"/>
    <dgm:cxn modelId="{A6B12886-AD00-4E69-A297-DA5D2C691B73}" type="presOf" srcId="{8C2B37A7-DBE1-409F-BC93-991EB39A8504}" destId="{2C6DE44D-5D40-4CD9-83CF-DB21BA7EACB9}" srcOrd="1" destOrd="1" presId="urn:microsoft.com/office/officeart/2005/8/layout/vList4"/>
    <dgm:cxn modelId="{29A82E48-21CE-465B-8C37-0A08D6F05914}" type="presOf" srcId="{84326440-3FBF-4ABB-9E0A-2B19930B526B}" destId="{2C6DE44D-5D40-4CD9-83CF-DB21BA7EACB9}" srcOrd="1" destOrd="2" presId="urn:microsoft.com/office/officeart/2005/8/layout/vList4"/>
    <dgm:cxn modelId="{07F10F95-FC6C-499F-8872-0B1856CBA9F0}" srcId="{60215DE0-7D54-425E-A14A-D459BA9D2E2C}" destId="{E266C4CE-2AD5-4D70-87F2-E7D2AB4149FF}" srcOrd="0" destOrd="0" parTransId="{E8AA2A79-9571-4216-93B9-D0A83086C10E}" sibTransId="{FCDF6627-587E-42E4-B5F7-FDBA2F9D945D}"/>
    <dgm:cxn modelId="{75EF18B1-22B0-4CA2-AF40-9C7DD4C241B3}" type="presOf" srcId="{E266C4CE-2AD5-4D70-87F2-E7D2AB4149FF}" destId="{5C11BB78-5DF4-4EE4-BDB9-FE6B44512313}" srcOrd="1" destOrd="1" presId="urn:microsoft.com/office/officeart/2005/8/layout/vList4"/>
    <dgm:cxn modelId="{814D32F3-0BAD-40C1-8310-0A68807D50AC}" srcId="{8F148ECB-5570-434A-9FDD-4DBE550F3D30}" destId="{8C2B37A7-DBE1-409F-BC93-991EB39A8504}" srcOrd="0" destOrd="0" parTransId="{AC5EC26E-E934-4845-8060-35EEE02F5643}" sibTransId="{7EC4AB3D-AC57-4B44-9AD7-8DBBE2279949}"/>
    <dgm:cxn modelId="{1CB14C02-8ACD-4D1B-9C1A-8F8A962EFEF0}" type="presOf" srcId="{8C2B37A7-DBE1-409F-BC93-991EB39A8504}" destId="{EDED0EA2-9521-47BE-96B6-45DA5B2AD2A6}" srcOrd="0" destOrd="1" presId="urn:microsoft.com/office/officeart/2005/8/layout/vList4"/>
    <dgm:cxn modelId="{F24B24F6-EDC9-457B-B1C1-1EDFA9E354C4}" type="presOf" srcId="{A852DB63-6E05-417D-87A5-1F1B35C10493}" destId="{2C6DE44D-5D40-4CD9-83CF-DB21BA7EACB9}" srcOrd="1" destOrd="4" presId="urn:microsoft.com/office/officeart/2005/8/layout/vList4"/>
    <dgm:cxn modelId="{929AF73D-F074-4487-8FE8-6343118EBD6F}" type="presOf" srcId="{84326440-3FBF-4ABB-9E0A-2B19930B526B}" destId="{EDED0EA2-9521-47BE-96B6-45DA5B2AD2A6}" srcOrd="0" destOrd="2" presId="urn:microsoft.com/office/officeart/2005/8/layout/vList4"/>
    <dgm:cxn modelId="{9725A53C-0ADA-4B34-B949-E3479A45D88E}" type="presOf" srcId="{60215DE0-7D54-425E-A14A-D459BA9D2E2C}" destId="{5C11BB78-5DF4-4EE4-BDB9-FE6B44512313}" srcOrd="1" destOrd="0" presId="urn:microsoft.com/office/officeart/2005/8/layout/vList4"/>
    <dgm:cxn modelId="{77CF6946-F5C6-4A28-A948-5C00A9882E07}" type="presOf" srcId="{204089CE-D051-41C3-95E0-ADB24CE22B8A}" destId="{B815762A-4A5A-4E6B-9C45-9451485EB822}" srcOrd="1" destOrd="3" presId="urn:microsoft.com/office/officeart/2005/8/layout/vList4"/>
    <dgm:cxn modelId="{3E263E76-7C04-405E-BBDE-7D0C5E14B1BF}" type="presOf" srcId="{020F1642-2BA4-4411-A792-EAE06407ED73}" destId="{B815762A-4A5A-4E6B-9C45-9451485EB822}" srcOrd="1" destOrd="0" presId="urn:microsoft.com/office/officeart/2005/8/layout/vList4"/>
    <dgm:cxn modelId="{D9CD15FC-24CD-4EAF-AD4C-E7F7D1A7FF54}" type="presOf" srcId="{E266C4CE-2AD5-4D70-87F2-E7D2AB4149FF}" destId="{2449C12A-A803-48BF-9E34-8879E1035519}" srcOrd="0" destOrd="1" presId="urn:microsoft.com/office/officeart/2005/8/layout/vList4"/>
    <dgm:cxn modelId="{40F30A7A-90E6-4F71-BECA-54E49DF8C858}" type="presOf" srcId="{404F485D-F400-47E4-9C3A-6C3AE82C10E8}" destId="{5C11BB78-5DF4-4EE4-BDB9-FE6B44512313}" srcOrd="1" destOrd="3" presId="urn:microsoft.com/office/officeart/2005/8/layout/vList4"/>
    <dgm:cxn modelId="{08BE8C63-0F6C-40DB-A3B6-3242C79C258D}" type="presOf" srcId="{8F148ECB-5570-434A-9FDD-4DBE550F3D30}" destId="{2C6DE44D-5D40-4CD9-83CF-DB21BA7EACB9}" srcOrd="1" destOrd="0" presId="urn:microsoft.com/office/officeart/2005/8/layout/vList4"/>
    <dgm:cxn modelId="{DE3E743C-2838-48E7-827A-A49849A7FB71}" srcId="{8F148ECB-5570-434A-9FDD-4DBE550F3D30}" destId="{84326440-3FBF-4ABB-9E0A-2B19930B526B}" srcOrd="1" destOrd="0" parTransId="{7D8AA015-68AA-4D92-9735-1C0FB04B743F}" sibTransId="{B5D09D3F-C9DD-4703-8C27-AD841F096969}"/>
    <dgm:cxn modelId="{89C068DD-79C6-4BD7-8D56-57D7F4076B49}" srcId="{020F1642-2BA4-4411-A792-EAE06407ED73}" destId="{55180D86-BB55-4729-8B84-7DFD1D5A6406}" srcOrd="1" destOrd="0" parTransId="{D240CAF8-DACE-45C6-AA8C-E398DCF2FC68}" sibTransId="{EDBE2202-F09C-41FE-8886-5621902525D4}"/>
    <dgm:cxn modelId="{EF0348A5-E581-49CA-B7C2-57FECFD185F1}" srcId="{020F1642-2BA4-4411-A792-EAE06407ED73}" destId="{C99695FB-B03F-44C0-BC73-6788F2D68247}" srcOrd="3" destOrd="0" parTransId="{308D959D-CFC6-4A5D-AAD5-F3E793DAAEF7}" sibTransId="{2E0CCFFC-092F-45CB-BDB0-51BFE9D17FF5}"/>
    <dgm:cxn modelId="{138832D9-F708-48FF-B5BE-CEA442E1D134}" srcId="{60215DE0-7D54-425E-A14A-D459BA9D2E2C}" destId="{6CBA7086-BB21-4628-A80B-5E82A5A87145}" srcOrd="3" destOrd="0" parTransId="{EA2A5777-11D3-4F1E-A654-FE0D7A7BF5F4}" sibTransId="{ABE4352E-0369-4EA3-8EDC-36CCA179100D}"/>
    <dgm:cxn modelId="{6F739A3E-4D38-4344-A87A-51CF2F51A8FD}" srcId="{F435587B-3554-45DC-B08C-2D54E2C0962F}" destId="{8F148ECB-5570-434A-9FDD-4DBE550F3D30}" srcOrd="1" destOrd="0" parTransId="{8745B02F-1BBE-4F8F-910A-D113D1611611}" sibTransId="{52E13F65-8B72-46A0-B656-E734B95CE7A6}"/>
    <dgm:cxn modelId="{DA25A801-4A14-40FE-A91D-655FE8255B8C}" type="presOf" srcId="{A852DB63-6E05-417D-87A5-1F1B35C10493}" destId="{EDED0EA2-9521-47BE-96B6-45DA5B2AD2A6}" srcOrd="0" destOrd="4" presId="urn:microsoft.com/office/officeart/2005/8/layout/vList4"/>
    <dgm:cxn modelId="{C3AED301-8D2F-45C9-810F-DA995DC8A755}" type="presOf" srcId="{8F148ECB-5570-434A-9FDD-4DBE550F3D30}" destId="{EDED0EA2-9521-47BE-96B6-45DA5B2AD2A6}" srcOrd="0" destOrd="0" presId="urn:microsoft.com/office/officeart/2005/8/layout/vList4"/>
    <dgm:cxn modelId="{069A9EF3-38D3-4131-BFCE-E819F35CD366}" type="presOf" srcId="{55180D86-BB55-4729-8B84-7DFD1D5A6406}" destId="{B815762A-4A5A-4E6B-9C45-9451485EB822}" srcOrd="1" destOrd="2" presId="urn:microsoft.com/office/officeart/2005/8/layout/vList4"/>
    <dgm:cxn modelId="{469D053C-8434-4DC2-88FD-6D187DA5D712}" srcId="{F435587B-3554-45DC-B08C-2D54E2C0962F}" destId="{60215DE0-7D54-425E-A14A-D459BA9D2E2C}" srcOrd="0" destOrd="0" parTransId="{360AA48C-6740-4008-B2A3-D7C906F92838}" sibTransId="{CB02695F-1327-48B1-ABB8-EF328E635DC7}"/>
    <dgm:cxn modelId="{2CFFFBDE-7486-4F84-BD7D-0644C27E42E6}" srcId="{020F1642-2BA4-4411-A792-EAE06407ED73}" destId="{204089CE-D051-41C3-95E0-ADB24CE22B8A}" srcOrd="2" destOrd="0" parTransId="{40C25444-D50C-4193-A381-2829A1187B02}" sibTransId="{8D687449-F93D-4B30-9B53-2A978E463B9E}"/>
    <dgm:cxn modelId="{3D52DFE7-B218-407A-B3BA-ACAD4346F7BC}" srcId="{60215DE0-7D54-425E-A14A-D459BA9D2E2C}" destId="{404F485D-F400-47E4-9C3A-6C3AE82C10E8}" srcOrd="2" destOrd="0" parTransId="{164263C9-614A-49B5-9E27-70362F041FC3}" sibTransId="{768DE96C-4C15-4ACA-B769-B1C77176AFD9}"/>
    <dgm:cxn modelId="{6C076518-1261-4857-AD8E-A49235C20F0E}" srcId="{8F148ECB-5570-434A-9FDD-4DBE550F3D30}" destId="{A852DB63-6E05-417D-87A5-1F1B35C10493}" srcOrd="3" destOrd="0" parTransId="{50DB5C84-34CD-493B-AC71-5E9C5B9486F5}" sibTransId="{6DF392BF-3372-443F-ADE1-6CDAEAD23488}"/>
    <dgm:cxn modelId="{C98E071F-7485-4EE1-8049-AB5E8EC4945B}" type="presOf" srcId="{FCD51BC2-FA1C-4735-80A9-09B420D328E1}" destId="{5C11BB78-5DF4-4EE4-BDB9-FE6B44512313}" srcOrd="1" destOrd="2" presId="urn:microsoft.com/office/officeart/2005/8/layout/vList4"/>
    <dgm:cxn modelId="{B556D20E-B94B-499B-BC56-F93887A28A72}" type="presOf" srcId="{C99695FB-B03F-44C0-BC73-6788F2D68247}" destId="{552F28C8-C161-428A-89F5-4534172F11D4}" srcOrd="0" destOrd="4" presId="urn:microsoft.com/office/officeart/2005/8/layout/vList4"/>
    <dgm:cxn modelId="{B54943A9-9699-4AEA-AFFE-E0CB643FB92E}" type="presOf" srcId="{204089CE-D051-41C3-95E0-ADB24CE22B8A}" destId="{552F28C8-C161-428A-89F5-4534172F11D4}" srcOrd="0" destOrd="3" presId="urn:microsoft.com/office/officeart/2005/8/layout/vList4"/>
    <dgm:cxn modelId="{52E5784D-27E7-4A0E-97F4-65E42D4E8BAD}" type="presOf" srcId="{60215DE0-7D54-425E-A14A-D459BA9D2E2C}" destId="{2449C12A-A803-48BF-9E34-8879E1035519}" srcOrd="0" destOrd="0" presId="urn:microsoft.com/office/officeart/2005/8/layout/vList4"/>
    <dgm:cxn modelId="{B466D11A-A635-46EF-8424-FF6AC89184DF}" type="presOf" srcId="{3001F883-70A6-4BE6-969A-A70C830F543A}" destId="{2449C12A-A803-48BF-9E34-8879E1035519}" srcOrd="0" destOrd="5" presId="urn:microsoft.com/office/officeart/2005/8/layout/vList4"/>
    <dgm:cxn modelId="{74573C90-415E-4C11-983B-CC0F5CBDC167}" type="presOf" srcId="{FCD51BC2-FA1C-4735-80A9-09B420D328E1}" destId="{2449C12A-A803-48BF-9E34-8879E1035519}" srcOrd="0" destOrd="2" presId="urn:microsoft.com/office/officeart/2005/8/layout/vList4"/>
    <dgm:cxn modelId="{899E6867-65D9-4925-939D-D7AB1E9C342B}" type="presOf" srcId="{C99695FB-B03F-44C0-BC73-6788F2D68247}" destId="{B815762A-4A5A-4E6B-9C45-9451485EB822}" srcOrd="1" destOrd="4" presId="urn:microsoft.com/office/officeart/2005/8/layout/vList4"/>
    <dgm:cxn modelId="{0A97EED6-EFFB-4BCA-8E4B-405782585A0F}" srcId="{60215DE0-7D54-425E-A14A-D459BA9D2E2C}" destId="{FCD51BC2-FA1C-4735-80A9-09B420D328E1}" srcOrd="1" destOrd="0" parTransId="{9F334BBA-9820-478F-9DCF-F2538400C0A8}" sibTransId="{BCF68014-4575-4406-A739-CD28E5500C8E}"/>
    <dgm:cxn modelId="{4613F54F-AB20-4DAB-84AE-D1D9A09032C2}" type="presOf" srcId="{020F1642-2BA4-4411-A792-EAE06407ED73}" destId="{552F28C8-C161-428A-89F5-4534172F11D4}" srcOrd="0" destOrd="0" presId="urn:microsoft.com/office/officeart/2005/8/layout/vList4"/>
    <dgm:cxn modelId="{1CCB9C67-D66C-4E44-9CB4-974CA4CDEA9B}" type="presParOf" srcId="{6BCC09BB-4D74-4A74-A953-71C9DA0A325A}" destId="{4EA60E4B-CA8A-492A-80E5-71904384432B}" srcOrd="0" destOrd="0" presId="urn:microsoft.com/office/officeart/2005/8/layout/vList4"/>
    <dgm:cxn modelId="{C73AD19F-7033-4C79-9326-D94DC3017B55}" type="presParOf" srcId="{4EA60E4B-CA8A-492A-80E5-71904384432B}" destId="{2449C12A-A803-48BF-9E34-8879E1035519}" srcOrd="0" destOrd="0" presId="urn:microsoft.com/office/officeart/2005/8/layout/vList4"/>
    <dgm:cxn modelId="{0CCAFAF6-4A7E-473C-B25C-E84312BFC5FF}" type="presParOf" srcId="{4EA60E4B-CA8A-492A-80E5-71904384432B}" destId="{CC300CE3-3A68-4213-B5DE-957DBFCDD976}" srcOrd="1" destOrd="0" presId="urn:microsoft.com/office/officeart/2005/8/layout/vList4"/>
    <dgm:cxn modelId="{31FB050D-5C99-4249-9D3B-6BA054D41785}" type="presParOf" srcId="{4EA60E4B-CA8A-492A-80E5-71904384432B}" destId="{5C11BB78-5DF4-4EE4-BDB9-FE6B44512313}" srcOrd="2" destOrd="0" presId="urn:microsoft.com/office/officeart/2005/8/layout/vList4"/>
    <dgm:cxn modelId="{D9249697-4561-484F-A2FB-E16AD26A02E5}" type="presParOf" srcId="{6BCC09BB-4D74-4A74-A953-71C9DA0A325A}" destId="{54712C66-9AF7-47CA-9B93-C4D5DFF1767D}" srcOrd="1" destOrd="0" presId="urn:microsoft.com/office/officeart/2005/8/layout/vList4"/>
    <dgm:cxn modelId="{48C6354B-8109-421F-A82E-0FC4BE4D3036}" type="presParOf" srcId="{6BCC09BB-4D74-4A74-A953-71C9DA0A325A}" destId="{78F7D930-0ED9-4296-B429-27830E1D724A}" srcOrd="2" destOrd="0" presId="urn:microsoft.com/office/officeart/2005/8/layout/vList4"/>
    <dgm:cxn modelId="{708B6C17-AD99-44D4-99D5-204FB46F20D1}" type="presParOf" srcId="{78F7D930-0ED9-4296-B429-27830E1D724A}" destId="{EDED0EA2-9521-47BE-96B6-45DA5B2AD2A6}" srcOrd="0" destOrd="0" presId="urn:microsoft.com/office/officeart/2005/8/layout/vList4"/>
    <dgm:cxn modelId="{3AF891D7-1F03-49E0-8573-4C915C0AC327}" type="presParOf" srcId="{78F7D930-0ED9-4296-B429-27830E1D724A}" destId="{D17F8380-332D-43AD-B3FC-49243F3F2599}" srcOrd="1" destOrd="0" presId="urn:microsoft.com/office/officeart/2005/8/layout/vList4"/>
    <dgm:cxn modelId="{41541FC6-FCBC-4877-A036-45616FCF99A3}" type="presParOf" srcId="{78F7D930-0ED9-4296-B429-27830E1D724A}" destId="{2C6DE44D-5D40-4CD9-83CF-DB21BA7EACB9}" srcOrd="2" destOrd="0" presId="urn:microsoft.com/office/officeart/2005/8/layout/vList4"/>
    <dgm:cxn modelId="{0906A077-A9B4-4F5B-B275-D575C37298AB}" type="presParOf" srcId="{6BCC09BB-4D74-4A74-A953-71C9DA0A325A}" destId="{2236D524-3E03-4D9A-B4B3-C01D0075A618}" srcOrd="3" destOrd="0" presId="urn:microsoft.com/office/officeart/2005/8/layout/vList4"/>
    <dgm:cxn modelId="{77774164-DBC4-401B-BA0F-D5342AE9B553}" type="presParOf" srcId="{6BCC09BB-4D74-4A74-A953-71C9DA0A325A}" destId="{0BC34A81-CAEA-4AAB-A0A6-3D8399286A3E}" srcOrd="4" destOrd="0" presId="urn:microsoft.com/office/officeart/2005/8/layout/vList4"/>
    <dgm:cxn modelId="{34332B27-DD63-463F-8AAB-DD8C4DC194E6}" type="presParOf" srcId="{0BC34A81-CAEA-4AAB-A0A6-3D8399286A3E}" destId="{552F28C8-C161-428A-89F5-4534172F11D4}" srcOrd="0" destOrd="0" presId="urn:microsoft.com/office/officeart/2005/8/layout/vList4"/>
    <dgm:cxn modelId="{A1E1B72F-4762-4335-98C2-2EF5DDAD84F4}" type="presParOf" srcId="{0BC34A81-CAEA-4AAB-A0A6-3D8399286A3E}" destId="{2CDBF8AA-57B0-4E40-959D-668C548F6A72}" srcOrd="1" destOrd="0" presId="urn:microsoft.com/office/officeart/2005/8/layout/vList4"/>
    <dgm:cxn modelId="{690F8B2B-3A1B-4B2A-A222-E27FDCE5A00A}" type="presParOf" srcId="{0BC34A81-CAEA-4AAB-A0A6-3D8399286A3E}" destId="{B815762A-4A5A-4E6B-9C45-9451485EB82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9C12A-A803-48BF-9E34-8879E1035519}">
      <dsp:nvSpPr>
        <dsp:cNvPr id="0" name=""/>
        <dsp:cNvSpPr/>
      </dsp:nvSpPr>
      <dsp:spPr>
        <a:xfrm>
          <a:off x="0" y="116593"/>
          <a:ext cx="7467599" cy="1638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9 </a:t>
          </a:r>
          <a:r>
            <a:rPr lang="en-US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Plants</a:t>
          </a:r>
          <a:endParaRPr lang="ru-RU" sz="2000" b="1" kern="1200" dirty="0">
            <a:ln w="3175">
              <a:solidFill>
                <a:srgbClr val="0000FF"/>
              </a:solidFill>
            </a:ln>
            <a:solidFill>
              <a:srgbClr val="0000FF"/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Butyl Rubber Plant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	 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Ethylene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Synthetic Rubber Plant                 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Ethylene Oxide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Plastic Plant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   			 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Styrene &amp; Polyether Resin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Oligomer Plant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	               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Isoprene Monomer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Divinyl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&amp; Hydrocarbon Feed Plant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665410" y="116593"/>
        <a:ext cx="5802188" cy="1638705"/>
      </dsp:txXfrm>
    </dsp:sp>
    <dsp:sp modelId="{CC300CE3-3A68-4213-B5DE-957DBFCDD976}">
      <dsp:nvSpPr>
        <dsp:cNvPr id="0" name=""/>
        <dsp:cNvSpPr/>
      </dsp:nvSpPr>
      <dsp:spPr>
        <a:xfrm>
          <a:off x="171890" y="131788"/>
          <a:ext cx="1493519" cy="13751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ED0EA2-9521-47BE-96B6-45DA5B2AD2A6}">
      <dsp:nvSpPr>
        <dsp:cNvPr id="0" name=""/>
        <dsp:cNvSpPr/>
      </dsp:nvSpPr>
      <dsp:spPr>
        <a:xfrm>
          <a:off x="0" y="1841278"/>
          <a:ext cx="7467599" cy="1481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7 </a:t>
          </a:r>
          <a:r>
            <a:rPr lang="en-US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Administrations</a:t>
          </a:r>
          <a:endParaRPr lang="ru-RU" sz="2000" b="1" kern="1200" dirty="0">
            <a:ln w="3175">
              <a:solidFill>
                <a:srgbClr val="0000FF"/>
              </a:solidFill>
            </a:ln>
            <a:solidFill>
              <a:srgbClr val="0000FF"/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Railway Transportation         	                              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•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Chief </a:t>
          </a:r>
          <a:r>
            <a:rPr lang="en-US" sz="1200" kern="1200" dirty="0" err="1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Metrologist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Administration</a:t>
          </a:r>
          <a:endParaRPr lang="ru-RU" sz="12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Engineering Supervision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               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•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Power Supply</a:t>
          </a:r>
          <a:endParaRPr lang="ru-RU" sz="12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Water Supply, Sewerage and Wastewater Treatment  </a:t>
          </a:r>
          <a:r>
            <a:rPr lang="ru-RU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•</a:t>
          </a: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Social Development</a:t>
          </a:r>
          <a:endParaRPr lang="ru-RU" sz="12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Power Plant</a:t>
          </a:r>
          <a:endParaRPr lang="ru-RU" sz="12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665410" y="1841278"/>
        <a:ext cx="5802188" cy="1481786"/>
      </dsp:txXfrm>
    </dsp:sp>
    <dsp:sp modelId="{D17F8380-332D-43AD-B3FC-49243F3F2599}">
      <dsp:nvSpPr>
        <dsp:cNvPr id="0" name=""/>
        <dsp:cNvSpPr/>
      </dsp:nvSpPr>
      <dsp:spPr>
        <a:xfrm>
          <a:off x="171890" y="1863925"/>
          <a:ext cx="1493519" cy="13751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52F28C8-C161-428A-89F5-4534172F11D4}">
      <dsp:nvSpPr>
        <dsp:cNvPr id="0" name=""/>
        <dsp:cNvSpPr/>
      </dsp:nvSpPr>
      <dsp:spPr>
        <a:xfrm>
          <a:off x="0" y="3409560"/>
          <a:ext cx="7467599" cy="1718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7 </a:t>
          </a:r>
          <a:r>
            <a:rPr lang="en-US" sz="2000" b="1" kern="120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Centers</a:t>
          </a:r>
          <a:endParaRPr lang="ru-RU" sz="2000" b="1" kern="1200" dirty="0">
            <a:ln w="3175">
              <a:solidFill>
                <a:srgbClr val="0000FF"/>
              </a:solidFill>
            </a:ln>
            <a:solidFill>
              <a:srgbClr val="0000FF"/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Research &amp; Technology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	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Automation Centre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Design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                           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Welding Centre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Technical Diagnostics &amp; Residual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	•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Publishing &amp; </a:t>
          </a:r>
          <a:r>
            <a:rPr lang="en-US" sz="1400" kern="1200" dirty="0" err="1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Polygraphic</a:t>
          </a: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b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Operating Life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		   	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Training Centre</a:t>
          </a:r>
          <a:r>
            <a:rPr lang="ru-RU" sz="1400" kern="1200" dirty="0" smtClean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                                    		</a:t>
          </a:r>
          <a:endParaRPr lang="ru-RU" sz="1400" kern="1200" dirty="0">
            <a:ln w="3175">
              <a:solidFill>
                <a:schemeClr val="tx2">
                  <a:lumMod val="75000"/>
                </a:schemeClr>
              </a:solidFill>
            </a:ln>
            <a:solidFill>
              <a:schemeClr val="bg2">
                <a:lumMod val="25000"/>
              </a:schemeClr>
            </a:solidFill>
            <a:effectLst>
              <a:glow rad="88900">
                <a:schemeClr val="bg1">
                  <a:alpha val="8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665410" y="3409560"/>
        <a:ext cx="5802188" cy="1718909"/>
      </dsp:txXfrm>
    </dsp:sp>
    <dsp:sp modelId="{2CDBF8AA-57B0-4E40-959D-668C548F6A72}">
      <dsp:nvSpPr>
        <dsp:cNvPr id="0" name=""/>
        <dsp:cNvSpPr/>
      </dsp:nvSpPr>
      <dsp:spPr>
        <a:xfrm>
          <a:off x="171890" y="3636164"/>
          <a:ext cx="1493519" cy="1375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1000" r="-11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0.41251</cdr:x>
      <cdr:y>0.91682</cdr:y>
    </cdr:from>
    <cdr:to>
      <cdr:x>0.45418</cdr:x>
      <cdr:y>0.98338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4074" y="3960656"/>
          <a:ext cx="360040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IIR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0.48339</cdr:x>
      <cdr:y>0.91682</cdr:y>
    </cdr:from>
    <cdr:to>
      <cdr:x>0.53715</cdr:x>
      <cdr:y>0.98338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76464" y="3960656"/>
          <a:ext cx="464526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BIIR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0.56673</cdr:x>
      <cdr:y>0.91677</cdr:y>
    </cdr:from>
    <cdr:to>
      <cdr:x>0.62507</cdr:x>
      <cdr:y>0.98338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96544" y="3960440"/>
          <a:ext cx="504056" cy="2877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CIIR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0.4178</cdr:x>
      <cdr:y>0.91677</cdr:y>
    </cdr:from>
    <cdr:to>
      <cdr:x>0.51613</cdr:x>
      <cdr:y>0.98333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9764" y="3960440"/>
          <a:ext cx="849622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PBR</a:t>
          </a:r>
          <a:r>
            <a:rPr lang="ru-RU" dirty="0" smtClean="0"/>
            <a:t>-</a:t>
          </a:r>
          <a:r>
            <a:rPr lang="en-US" dirty="0" err="1" smtClean="0"/>
            <a:t>Nd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0.53339</cdr:x>
      <cdr:y>0.91677</cdr:y>
    </cdr:from>
    <cdr:to>
      <cdr:x>0.63173</cdr:x>
      <cdr:y>0.98333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08512" y="3960440"/>
          <a:ext cx="849622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PBR</a:t>
          </a:r>
          <a:r>
            <a:rPr lang="ru-RU" dirty="0" smtClean="0"/>
            <a:t>-</a:t>
          </a:r>
          <a:r>
            <a:rPr lang="en-US" dirty="0" smtClean="0"/>
            <a:t>Li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0.38338</cdr:x>
      <cdr:y>0.90854</cdr:y>
    </cdr:from>
    <cdr:to>
      <cdr:x>0.46672</cdr:x>
      <cdr:y>0.97511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3924904"/>
          <a:ext cx="720080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GPPS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0.49172</cdr:x>
      <cdr:y>0.90854</cdr:y>
    </cdr:from>
    <cdr:to>
      <cdr:x>0.57506</cdr:x>
      <cdr:y>0.97511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48472" y="3924904"/>
          <a:ext cx="720080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HIPS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0.59173</cdr:x>
      <cdr:y>0.90854</cdr:y>
    </cdr:from>
    <cdr:to>
      <cdr:x>0.67508</cdr:x>
      <cdr:y>0.97511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12568" y="3924904"/>
          <a:ext cx="720080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ABS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0.32276</cdr:x>
      <cdr:y>0.91688</cdr:y>
    </cdr:from>
    <cdr:to>
      <cdr:x>0.42277</cdr:x>
      <cdr:y>0.98344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88624" y="3960908"/>
          <a:ext cx="864096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h</a:t>
          </a:r>
          <a:r>
            <a:rPr lang="en-US" dirty="0" smtClean="0"/>
            <a:t>omo-PP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0.46444</cdr:x>
      <cdr:y>0.91283</cdr:y>
    </cdr:from>
    <cdr:to>
      <cdr:x>0.56445</cdr:x>
      <cdr:y>0.9794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12760" y="3943445"/>
          <a:ext cx="864096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r</a:t>
          </a:r>
          <a:r>
            <a:rPr lang="en-US" dirty="0" smtClean="0"/>
            <a:t>andom PP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0.60612</cdr:x>
      <cdr:y>0.91614</cdr:y>
    </cdr:from>
    <cdr:to>
      <cdr:x>0.70613</cdr:x>
      <cdr:y>0.9827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36896" y="3957733"/>
          <a:ext cx="864096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b</a:t>
          </a:r>
          <a:r>
            <a:rPr lang="en-US" dirty="0" smtClean="0"/>
            <a:t>lock PP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0.41671</cdr:x>
      <cdr:y>0.89999</cdr:y>
    </cdr:from>
    <cdr:to>
      <cdr:x>0.4883</cdr:x>
      <cdr:y>0.96656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3887976"/>
          <a:ext cx="618538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HDPE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0.52506</cdr:x>
      <cdr:y>0.89999</cdr:y>
    </cdr:from>
    <cdr:to>
      <cdr:x>0.61674</cdr:x>
      <cdr:y>0.96656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36504" y="3887976"/>
          <a:ext cx="792088" cy="287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LLDPE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0.67276</cdr:x>
      <cdr:y>0.86833</cdr:y>
    </cdr:from>
    <cdr:to>
      <cdr:x>0.87414</cdr:x>
      <cdr:y>0.95795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4527" y="1938334"/>
          <a:ext cx="576064" cy="2000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700" dirty="0"/>
            <a:t>b</a:t>
          </a:r>
          <a:r>
            <a:rPr lang="en-US" sz="700" dirty="0" smtClean="0"/>
            <a:t>lock PP</a:t>
          </a:r>
          <a:endParaRPr lang="ru-RU" sz="7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3E1D2-8829-4498-A60C-DE50DA7B2396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80513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025" y="9180513"/>
            <a:ext cx="2970213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938AA54-339E-4947-AF90-FFFACB6E16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4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627859-76D7-45FD-952F-963FF70E65B1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725488"/>
            <a:ext cx="4832350" cy="3624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91050"/>
            <a:ext cx="5483225" cy="4348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80513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025" y="9180513"/>
            <a:ext cx="2970213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0597AD-9438-4C4B-AC1A-49E2C74958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411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FFCF45-6A00-48D4-8805-0DABC023FEEB}" type="slidenum">
              <a:rPr lang="ru-RU" altLang="ru-RU" smtClean="0">
                <a:latin typeface="Calibri" pitchFamily="34" charset="0"/>
              </a:rPr>
              <a:pPr/>
              <a:t>27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3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B2D6699-41A1-434F-9235-151D26953520}" type="slidenum">
              <a:rPr lang="ru-RU" altLang="ru-RU" smtClean="0">
                <a:latin typeface="Calibri" pitchFamily="34" charset="0"/>
              </a:rPr>
              <a:pPr/>
              <a:t>28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B97-610F-4F7D-B000-A9F08DC8DF4C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0037-63F1-477C-9D6E-55E1B23462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96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DE4-7BE7-4999-909D-6EA5F75A2EE7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410F-E5CF-43F8-9037-1037A68349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82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FF4B-BC8D-415F-BE4D-BF9B33945E63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96D2-0D69-4515-8B9A-E3E62A6E1E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15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AC09-30B9-4382-B65D-670AD86BA778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62DF-C21A-445F-8DFD-3BD403699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663F-73B4-4FCC-BD20-8547A2829847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A401-D2AC-42EA-B519-CCD4A1CCAC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3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4E0B-889A-4DEA-83DF-AAE7E2419ABB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BAAA-B522-4EA1-AD5F-C0DDD3E0A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2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81C7-4C06-4228-961B-AD4261A2EF4B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B441-93CA-4EB8-9E2E-C5948DA82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76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3B7D-8930-497B-9FC7-970F89559FA3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AC67-1AD8-404A-AC66-3B9D19C51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1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2795-47BD-4A22-82DC-D3E15180577B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6095-ABB6-4201-9F97-753058437B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50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1CE2-3AA5-449D-8E89-BFDF4332C139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B883-1BB0-411D-BDBD-CC3D3790C7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8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A39B-F27C-43FD-B813-2A53C847A50D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E765-A01F-4ED5-9D09-798266FF8C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86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684184-E6AF-4F13-B9B0-31A16FFFC699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956A953E-807C-4C7B-A9EE-D7FAD88F1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2" r:id="rId2"/>
    <p:sldLayoutId id="2147484178" r:id="rId3"/>
    <p:sldLayoutId id="2147484173" r:id="rId4"/>
    <p:sldLayoutId id="2147484174" r:id="rId5"/>
    <p:sldLayoutId id="2147484175" r:id="rId6"/>
    <p:sldLayoutId id="2147484179" r:id="rId7"/>
    <p:sldLayoutId id="2147484180" r:id="rId8"/>
    <p:sldLayoutId id="2147484181" r:id="rId9"/>
    <p:sldLayoutId id="2147484176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ved=0ahUKEwjO96OdvdbKAhWB_XIKHVcRBbgQjRwIBw&amp;url=http://archi-des.ru/journals/contract&amp;psig=AFQjCNH7Z01dYHRlHIDn-Ah29Ee4i6Z0yg&amp;ust=14544130751727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25" y="1935163"/>
            <a:ext cx="9001125" cy="1781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POLYMER MATERIALS</a:t>
            </a:r>
            <a:r>
              <a:rPr lang="ru-RU" sz="36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PJSC</a:t>
            </a:r>
            <a:r>
              <a:rPr lang="ru-RU" sz="36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</a:t>
            </a:r>
            <a:r>
              <a:rPr lang="en-US" sz="36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NIZHNEKAMSKNEFTEKHIM</a:t>
            </a:r>
            <a:r>
              <a:rPr lang="ru-RU" sz="36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»</a:t>
            </a:r>
            <a:r>
              <a:rPr lang="ru-RU" sz="36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.</a:t>
            </a:r>
            <a:r>
              <a:rPr lang="ru-RU" sz="36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PRODUCTION AND INNOVATION</a:t>
            </a:r>
            <a:endParaRPr lang="ru-RU" sz="36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195" name="Подзаголовок 2"/>
          <p:cNvSpPr txBox="1">
            <a:spLocks/>
          </p:cNvSpPr>
          <p:nvPr/>
        </p:nvSpPr>
        <p:spPr bwMode="auto">
          <a:xfrm>
            <a:off x="1416050" y="6093544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lnSpc>
                <a:spcPts val="2100"/>
              </a:lnSpc>
              <a:buFont typeface="Symbol" pitchFamily="18" charset="2"/>
              <a:buNone/>
              <a:defRPr/>
            </a:pPr>
            <a:r>
              <a:rPr lang="en-US" altLang="ru-RU" sz="2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August,</a:t>
            </a:r>
            <a:r>
              <a:rPr lang="ru-RU" altLang="ru-RU" sz="2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 </a:t>
            </a:r>
            <a:r>
              <a:rPr lang="en-US" altLang="ru-RU" sz="2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201</a:t>
            </a:r>
            <a:r>
              <a:rPr lang="ru-RU" altLang="ru-RU" sz="2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6</a:t>
            </a:r>
            <a:endParaRPr lang="ru-RU" altLang="ru-RU" sz="2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+mn-cs"/>
            </a:endParaRPr>
          </a:p>
          <a:p>
            <a:pPr algn="ctr" eaLnBrk="1" hangingPunct="1">
              <a:lnSpc>
                <a:spcPts val="2100"/>
              </a:lnSpc>
              <a:buFont typeface="Symbol" pitchFamily="18" charset="2"/>
              <a:buNone/>
              <a:defRPr/>
            </a:pPr>
            <a:r>
              <a:rPr lang="en-US" altLang="ru-RU" sz="2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Kazan</a:t>
            </a:r>
            <a:endParaRPr lang="ru-RU" altLang="ru-RU" sz="2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+mn-cs"/>
            </a:endParaRPr>
          </a:p>
          <a:p>
            <a:pPr algn="ctr" eaLnBrk="1" hangingPunct="1">
              <a:buFont typeface="Symbol" pitchFamily="18" charset="2"/>
              <a:buNone/>
              <a:defRPr/>
            </a:pPr>
            <a:r>
              <a:rPr lang="ru-RU" altLang="ru-RU" b="1" dirty="0" smtClean="0">
                <a:latin typeface="Arial" charset="0"/>
              </a:rPr>
              <a:t> </a:t>
            </a:r>
            <a:endParaRPr lang="ru-RU" altLang="ru-RU" b="1" dirty="0" smtClean="0"/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 bwMode="auto">
          <a:xfrm>
            <a:off x="404813" y="4491136"/>
            <a:ext cx="8423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b="1" u="sng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D.A. </a:t>
            </a:r>
            <a:r>
              <a:rPr lang="en-US" b="1" u="sng" dirty="0" err="1" smtClean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Maksimov</a:t>
            </a:r>
            <a:r>
              <a:rPr lang="en-US" b="1" u="sng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</a:t>
            </a:r>
            <a:r>
              <a:rPr lang="ru-RU" b="1" u="sng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M.G. </a:t>
            </a:r>
            <a:r>
              <a:rPr lang="en-US" b="1" u="sng" dirty="0" err="1" smtClean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Fatyhov</a:t>
            </a:r>
            <a:endParaRPr lang="ru-RU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PJSC</a:t>
            </a:r>
            <a:r>
              <a:rPr lang="ru-RU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</a:t>
            </a:r>
            <a:r>
              <a:rPr lang="en-US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Nizhnekamskneftekhim</a:t>
            </a:r>
            <a:r>
              <a:rPr lang="ru-RU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», </a:t>
            </a:r>
            <a:r>
              <a:rPr lang="en-US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Nizhnekamsk</a:t>
            </a:r>
            <a:r>
              <a:rPr lang="ru-RU" b="1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b="1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Russia</a:t>
            </a:r>
            <a:endParaRPr lang="ru-RU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 bwMode="auto">
          <a:xfrm>
            <a:off x="404813" y="260350"/>
            <a:ext cx="84232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Business Forum </a:t>
            </a:r>
            <a:endParaRPr lang="ru-RU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Tatarstan</a:t>
            </a:r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Japan</a:t>
            </a:r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Investment Future”</a:t>
            </a:r>
            <a:endParaRPr lang="ru-RU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46" y="4129681"/>
            <a:ext cx="3062036" cy="2411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POLYSTYRENE</a:t>
            </a:r>
            <a:endParaRPr lang="ru-RU" alt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950" y="1989138"/>
            <a:ext cx="8785225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Overview of the production and the product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Polystyrene is produced on three lines based on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</a:t>
            </a:r>
            <a:r>
              <a:rPr lang="ru-RU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line under the license of 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TOYO-MITSUI (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capacity of the plants is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1F497D"/>
              </a:solidFill>
              <a:latin typeface="Calibri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of goods of technical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household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applications by injection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molding, extrusion, co-extrusion and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thermal molding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manufacturing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food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packages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toys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5" y="4256088"/>
            <a:ext cx="57943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Wide range of produced grades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Calibri"/>
                <a:cs typeface="+mn-cs"/>
              </a:rPr>
              <a:t>2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grades of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GPPS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b="1" dirty="0" smtClean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grades of HIPS</a:t>
            </a:r>
            <a:r>
              <a:rPr lang="en-US" b="1" dirty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brought into production. Stable and high-quality product, low concentration of residual monomer in finished products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575" y="5805488"/>
            <a:ext cx="43545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prospects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 diversification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40325"/>
            <a:ext cx="197961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ABS PLASTICS</a:t>
            </a:r>
            <a:endParaRPr lang="ru-RU" alt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13" y="3967163"/>
            <a:ext cx="895508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 range includes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grades of natural ABS plastic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Minimum amount of additives,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polymer is free of acidic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impurities, high thermal stability during processing.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raw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the exception of acrylonitrile included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range of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products produced by the company.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613" y="5529263"/>
            <a:ext cx="64579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prospects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grades with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improved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characteristics, growth of 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plastic competitiveness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950" y="2012950"/>
            <a:ext cx="8939213" cy="164660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Overview of the production and the product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:</a:t>
            </a:r>
            <a:endParaRPr lang="ru-RU" b="1" dirty="0">
              <a:solidFill>
                <a:srgbClr val="C00000"/>
              </a:solidFill>
              <a:latin typeface="Calibri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 plastics are produced based on the technology of </a:t>
            </a:r>
            <a:r>
              <a:rPr lang="ru-RU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Polimeri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Europa</a:t>
            </a:r>
            <a:r>
              <a:rPr lang="en-US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currently </a:t>
            </a:r>
            <a:r>
              <a:rPr lang="ru-RU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Versalis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plant capacity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b="1" kern="0" dirty="0" smtClean="0">
                <a:solidFill>
                  <a:srgbClr val="1F497D"/>
                </a:solidFill>
                <a:latin typeface="Calibri"/>
                <a:cs typeface="+mn-cs"/>
              </a:rPr>
              <a:t>.</a:t>
            </a:r>
            <a:endParaRPr lang="ru-RU" b="1" kern="0" dirty="0">
              <a:solidFill>
                <a:srgbClr val="1F497D"/>
              </a:solidFill>
              <a:latin typeface="Calibri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dirty="0">
              <a:solidFill>
                <a:srgbClr val="1F497D"/>
              </a:solidFill>
              <a:latin typeface="Calibri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of automotive components, household equipment items, toys,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sports,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medical equipment and products that come into contact with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foodstuff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 txBox="1">
            <a:spLocks/>
          </p:cNvSpPr>
          <p:nvPr/>
        </p:nvSpPr>
        <p:spPr bwMode="auto">
          <a:xfrm>
            <a:off x="609600" y="333375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DYNAMICS OF PRODUCTION </a:t>
            </a:r>
            <a:b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</a:b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OF </a:t>
            </a:r>
            <a:r>
              <a:rPr lang="en-US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STYRENE RUBBERS </a:t>
            </a: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(KT)</a:t>
            </a:r>
            <a:endParaRPr lang="ru-RU" altLang="ru-RU" sz="3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356318"/>
              </p:ext>
            </p:extLst>
          </p:nvPr>
        </p:nvGraphicFramePr>
        <p:xfrm>
          <a:off x="251520" y="1844824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POLYPROPYLENE</a:t>
            </a:r>
            <a:endParaRPr lang="ru-RU" alt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2035175"/>
            <a:ext cx="87852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Overview of the production and the product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Spheripol</a:t>
            </a: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 by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LyondellBasell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(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Italy</a:t>
            </a:r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). </a:t>
            </a: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production capacity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.</a:t>
            </a: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of automotive components,</a:t>
            </a:r>
          </a:p>
          <a:p>
            <a:pPr eaLnBrk="1" hangingPunct="1">
              <a:defRPr/>
            </a:pP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tubes, containers,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packages,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films, filaments, fabrics, etc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3897313"/>
            <a:ext cx="87852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wide range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polypropylene grades, </a:t>
            </a:r>
            <a:r>
              <a:rPr lang="en-US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Spheripol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plant is capable of producing three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types of polypropylene: </a:t>
            </a:r>
            <a:r>
              <a:rPr lang="en-US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homopolymers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propylene, random copolymers of propylene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ethylene,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block copolymers of propylene and ethylene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5445125"/>
            <a:ext cx="8785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prospects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Diversification of ethylene-propylene copolymer grades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improved impact properties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2471800"/>
            <a:ext cx="2664421" cy="182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 txBox="1">
            <a:spLocks/>
          </p:cNvSpPr>
          <p:nvPr/>
        </p:nvSpPr>
        <p:spPr bwMode="auto">
          <a:xfrm>
            <a:off x="609600" y="333375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DYNAMICS OF PRODUCTION </a:t>
            </a:r>
            <a:b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</a:b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OF </a:t>
            </a:r>
            <a:r>
              <a:rPr lang="en-US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POLYPROPYLENE (KT</a:t>
            </a: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7" name="Овал 6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811769"/>
              </p:ext>
            </p:extLst>
          </p:nvPr>
        </p:nvGraphicFramePr>
        <p:xfrm>
          <a:off x="199200" y="1772816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POLYETHYLENE</a:t>
            </a:r>
            <a:endParaRPr lang="ru-RU" alt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2005013"/>
            <a:ext cx="8785225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Overview of the production and the product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Spherilene</a:t>
            </a: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 by</a:t>
            </a:r>
            <a:r>
              <a:rPr 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LyondellBasell</a:t>
            </a:r>
            <a:r>
              <a:rPr 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Italy</a:t>
            </a:r>
            <a:r>
              <a:rPr lang="ru-RU" b="1" dirty="0">
                <a:solidFill>
                  <a:schemeClr val="tx2"/>
                </a:solidFill>
              </a:rPr>
              <a:t>).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production capacity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. </a:t>
            </a: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 eaLnBrk="1" hangingPunct="1">
              <a:defRPr/>
            </a:pPr>
            <a:endParaRPr lang="ru-RU" sz="11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production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high strength tubular film, caps and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covers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production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large goods,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pipes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small and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diameter.</a:t>
            </a:r>
            <a:endParaRPr lang="en-US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Spherilene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plant is capable of producing three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types of polyethylene: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high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medium or low density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125" y="4316413"/>
            <a:ext cx="65484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wide range of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grades, over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grades of HDPE,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MDPE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LLDPE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offered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consumers.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PJSC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Nizhnekamskneftekhim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the only Russian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producer of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linear low density polyethylene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818188"/>
            <a:ext cx="87852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prospects</a:t>
            </a:r>
            <a:r>
              <a:rPr lang="ru-RU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 diversification,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including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and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market development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polyethylene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steel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pipes insulation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://www.fleimina.ru/images/inform/pack/polyethylene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23" y="4077072"/>
            <a:ext cx="2340093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 txBox="1">
            <a:spLocks/>
          </p:cNvSpPr>
          <p:nvPr/>
        </p:nvSpPr>
        <p:spPr bwMode="auto">
          <a:xfrm>
            <a:off x="609600" y="333375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DYNAMICS OF PRODUCTION </a:t>
            </a:r>
            <a:b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</a:b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OF </a:t>
            </a:r>
            <a:r>
              <a:rPr lang="en-US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POLYETHYLENE </a:t>
            </a: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(KT)</a:t>
            </a:r>
          </a:p>
        </p:txBody>
      </p:sp>
      <p:sp>
        <p:nvSpPr>
          <p:cNvPr id="7" name="Овал 6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545580"/>
              </p:ext>
            </p:extLst>
          </p:nvPr>
        </p:nvGraphicFramePr>
        <p:xfrm>
          <a:off x="251520" y="1917288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NEW SYNTHETIC RUBBERS</a:t>
            </a:r>
            <a:endParaRPr lang="ru-RU" alt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509120"/>
            <a:ext cx="244827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PBR-Li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NDV</a:t>
            </a:r>
            <a:endParaRPr lang="ru-RU" altLang="ru-RU" sz="2800" b="1" dirty="0"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67844" y="4509120"/>
            <a:ext cx="244827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DSSK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-2012</a:t>
            </a:r>
            <a:endParaRPr lang="ru-RU" altLang="ru-RU" sz="2800" b="1" dirty="0"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152" y="4509120"/>
            <a:ext cx="244827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DSSK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-2560</a:t>
            </a:r>
            <a:r>
              <a:rPr lang="en-US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b="1" dirty="0"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5700480"/>
            <a:ext cx="244827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PBR-</a:t>
            </a:r>
            <a:r>
              <a:rPr lang="en-US" altLang="ru-RU" sz="2800" b="1" dirty="0" err="1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endParaRPr lang="ru-RU" altLang="ru-RU" sz="2800" b="1" dirty="0"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700480"/>
            <a:ext cx="2448272" cy="86409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SSBR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ru-RU" sz="20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generation</a:t>
            </a:r>
            <a:endParaRPr lang="ru-RU" altLang="ru-RU" sz="2000" b="1" dirty="0"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9488" y="1772816"/>
            <a:ext cx="5445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Pilot plant for producing elastomers 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symbolizes </a:t>
            </a:r>
            <a:r>
              <a:rPr lang="en-US" sz="20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new age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development of new types of synthetic rubbers in PJSC 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Nizhnekamskneftekhim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 equipment models </a:t>
            </a:r>
            <a:r>
              <a:rPr lang="en-US" sz="20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stages of industrial production of SR</a:t>
            </a:r>
            <a:r>
              <a:rPr lang="ru-RU" sz="2000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Beginning from 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production technologies were developed and industrially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introduced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19300"/>
            <a:ext cx="3340100" cy="2224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0825" y="4083050"/>
            <a:ext cx="482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Optimization 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molecular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functionalization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polymer is still pending.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 laboratory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pilot conditions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methods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polymerization and functionalization have been proved. Composition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catalyst has been optimized,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then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PBR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batches with improved characteristics have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been produced under production-line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conditions.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“NEODYMIUM” POLYBUTADIENE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FOR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“GREEN”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TIRES</a:t>
            </a:r>
            <a:endParaRPr lang="ru-RU" alt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8676" name="Группа 6"/>
          <p:cNvGrpSpPr>
            <a:grpSpLocks/>
          </p:cNvGrpSpPr>
          <p:nvPr/>
        </p:nvGrpSpPr>
        <p:grpSpPr bwMode="auto">
          <a:xfrm>
            <a:off x="5076056" y="3860800"/>
            <a:ext cx="3871912" cy="2530574"/>
            <a:chOff x="177448" y="2878147"/>
            <a:chExt cx="4205717" cy="3456384"/>
          </a:xfrm>
        </p:grpSpPr>
        <p:graphicFrame>
          <p:nvGraphicFramePr>
            <p:cNvPr id="28680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815395"/>
                </p:ext>
              </p:extLst>
            </p:nvPr>
          </p:nvGraphicFramePr>
          <p:xfrm>
            <a:off x="177448" y="2878147"/>
            <a:ext cx="4205717" cy="3456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8" name="Visio" r:id="rId3" imgW="6401430" imgH="5262304" progId="Visio.Drawing.11">
                    <p:embed/>
                  </p:oleObj>
                </mc:Choice>
                <mc:Fallback>
                  <p:oleObj name="Visio" r:id="rId3" imgW="6401430" imgH="5262304" progId="Visio.Drawing.11">
                    <p:embed/>
                    <p:pic>
                      <p:nvPicPr>
                        <p:cNvPr id="0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48" y="2878147"/>
                          <a:ext cx="4205717" cy="3456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Стрелка вправо 8"/>
            <p:cNvSpPr/>
            <p:nvPr/>
          </p:nvSpPr>
          <p:spPr>
            <a:xfrm rot="5400000" flipH="1" flipV="1">
              <a:off x="2331397" y="3384930"/>
              <a:ext cx="266898" cy="117727"/>
            </a:xfrm>
            <a:prstGeom prst="rightArrow">
              <a:avLst>
                <a:gd name="adj1" fmla="val 45798"/>
                <a:gd name="adj2" fmla="val 77213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latin typeface="Calibri"/>
                <a:cs typeface="+mn-cs"/>
              </a:endParaRPr>
            </a:p>
          </p:txBody>
        </p:sp>
      </p:grp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10886" r="18118" b="-1123"/>
          <a:stretch>
            <a:fillRect/>
          </a:stretch>
        </p:blipFill>
        <p:spPr bwMode="auto">
          <a:xfrm>
            <a:off x="250825" y="2030413"/>
            <a:ext cx="2592388" cy="197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59113" y="2133600"/>
            <a:ext cx="583406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“Neodymium”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polybutadiene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number of significant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comparison with butadiene rubbers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produced with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other catalyst systems.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Absence of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oligomers, high </a:t>
            </a:r>
            <a:r>
              <a:rPr lang="en-US" altLang="ru-RU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stereoregularity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linearity of macromolecules,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transition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93550"/>
              </p:ext>
            </p:extLst>
          </p:nvPr>
        </p:nvGraphicFramePr>
        <p:xfrm>
          <a:off x="211138" y="1711325"/>
          <a:ext cx="8713787" cy="50897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20886"/>
                <a:gridCol w="1512310"/>
                <a:gridCol w="1512310"/>
                <a:gridCol w="1368281"/>
              </a:tblGrid>
              <a:tr h="328725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Parameters</a:t>
                      </a:r>
                      <a:endParaRPr lang="ru-RU" sz="18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Standard</a:t>
                      </a:r>
                      <a:endParaRPr lang="ru-RU" sz="18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Improved</a:t>
                      </a:r>
                      <a:endParaRPr lang="ru-RU" sz="18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Mooney viscosity MB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1+4 (100° С)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Cold flow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mm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52">
                <a:tc>
                  <a:txBody>
                    <a:bodyPr/>
                    <a:lstStyle/>
                    <a:p>
                      <a:pPr marL="0" indent="179705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Mn</a:t>
                      </a:r>
                      <a:r>
                        <a:rPr lang="en-US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× 10-3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179705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Mw × 10-3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179705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Mw</a:t>
                      </a:r>
                      <a:r>
                        <a:rPr lang="en-US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lang="en-US" sz="1600" b="0" kern="1200" dirty="0" err="1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Mn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458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3,4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133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412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3,1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418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3,1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Hysteresis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Payne effect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218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tg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δ 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</a:t>
                      </a:r>
                      <a:r>
                        <a:rPr lang="ru-RU" sz="1600" b="0" kern="1200" baseline="30000" dirty="0" err="1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1600" b="0" kern="1200" dirty="0" err="1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0,201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0,177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0,178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 gridSpan="4"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Strength property, curing at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=145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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min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Modulus 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%, 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MPa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Tensile stress at break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МПа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Elongation at break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after break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Shore 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hardness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 gridSpan="4"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Rebound 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resilience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 curing 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</a:t>
                      </a: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</a:t>
                      </a:r>
                      <a:endParaRPr lang="ru-RU" sz="16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 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 </a:t>
                      </a:r>
                      <a:r>
                        <a:rPr lang="ru-RU" sz="16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58467" marR="58467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8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“NEODYMIUM” POLYBUTADIENE</a:t>
            </a:r>
            <a:br>
              <a:rPr lang="en-US" altLang="ru-RU" sz="32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altLang="ru-RU" sz="32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FOR “GREEN” TIRES</a:t>
            </a:r>
            <a:endParaRPr lang="ru-RU" alt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3042079"/>
              </p:ext>
            </p:extLst>
          </p:nvPr>
        </p:nvGraphicFramePr>
        <p:xfrm>
          <a:off x="970013" y="1556793"/>
          <a:ext cx="746759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NIZHNEKAMSKNEFTEKHIM </a:t>
            </a:r>
            <a:r>
              <a:rPr lang="en-US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TODAY</a:t>
            </a:r>
            <a:endParaRPr lang="ru-RU" altLang="ru-RU" sz="3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>
          <a:xfrm>
            <a:off x="251520" y="338138"/>
            <a:ext cx="8640960" cy="1252537"/>
          </a:xfrm>
        </p:spPr>
        <p:txBody>
          <a:bodyPr/>
          <a:lstStyle/>
          <a:p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RESULTS OF TESTS OF TIRES WITH SIZE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195/55 R15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POLYGON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IDIADA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SPAIN</a:t>
            </a:r>
            <a:endParaRPr lang="ru-RU" alt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61989"/>
              </p:ext>
            </p:extLst>
          </p:nvPr>
        </p:nvGraphicFramePr>
        <p:xfrm>
          <a:off x="250825" y="1844675"/>
          <a:ext cx="8642350" cy="46539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609254"/>
                <a:gridCol w="1944529"/>
                <a:gridCol w="2088567"/>
              </a:tblGrid>
              <a:tr h="3154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PARAMETERS</a:t>
                      </a:r>
                      <a:endParaRPr lang="ru-RU" sz="18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Type</a:t>
                      </a:r>
                      <a:r>
                        <a:rPr lang="en-US" sz="1800" b="0" kern="1200" baseline="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of Rubber</a:t>
                      </a:r>
                      <a:endParaRPr lang="ru-RU" sz="18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DSSK</a:t>
                      </a:r>
                      <a:r>
                        <a:rPr lang="ru-RU" sz="18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2560 </a:t>
                      </a:r>
                      <a:r>
                        <a:rPr lang="en-US" sz="18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FM</a:t>
                      </a:r>
                      <a:endParaRPr lang="ru-RU" sz="18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Competitor</a:t>
                      </a:r>
                      <a:endParaRPr lang="ru-RU" sz="18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7325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Evaluation of the performance of tires on the ride and handling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direct motion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steering control characteristic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active safety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stability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controllability on wet surface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ride comfort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 rating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59816" marR="59816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59816" marR="59816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Evaluation of the performance of tires, noise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2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noise level at tire-road contact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dB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04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Evaluation of the performance of tires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braking path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dry asphalt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wet asphalt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36,9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37,9</a:t>
                      </a:r>
                    </a:p>
                  </a:txBody>
                  <a:tcPr marL="59816" marR="59816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59788" y="6237288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QUALITY INDICATORS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DSSK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-2560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F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AND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DSSK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-2560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FM</a:t>
            </a:r>
            <a:endParaRPr lang="ru-RU" alt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684840"/>
              </p:ext>
            </p:extLst>
          </p:nvPr>
        </p:nvGraphicFramePr>
        <p:xfrm>
          <a:off x="250825" y="1989138"/>
          <a:ext cx="8569793" cy="47005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49167"/>
                <a:gridCol w="864000"/>
                <a:gridCol w="864000"/>
                <a:gridCol w="864000"/>
                <a:gridCol w="863835"/>
                <a:gridCol w="864791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Parameters</a:t>
                      </a:r>
                      <a:endParaRPr lang="ru-RU" sz="22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DSSK</a:t>
                      </a:r>
                      <a:r>
                        <a:rPr lang="ru-RU" sz="20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-2560</a:t>
                      </a:r>
                      <a:r>
                        <a:rPr lang="en-US" sz="20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</a:t>
                      </a:r>
                      <a:endParaRPr lang="ru-RU" sz="20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DSSK</a:t>
                      </a:r>
                      <a:r>
                        <a:rPr lang="ru-RU" sz="20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-2560</a:t>
                      </a:r>
                      <a:r>
                        <a:rPr lang="en-US" sz="20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FM</a:t>
                      </a:r>
                      <a:endParaRPr lang="ru-RU" sz="20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20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1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Mooney viscosity MB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1+4 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(100° С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within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45-54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55-65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35-44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45-54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55-65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Viscosity spread within a batch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7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Ash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%</a:t>
                      </a:r>
                      <a:r>
                        <a:rPr lang="en-US" sz="1800" b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7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Weight loss at drying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0,70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0,70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1,2-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bonds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terms of butadiene share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%</a:t>
                      </a:r>
                      <a:r>
                        <a:rPr lang="en-US" sz="1800" b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within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± 5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± 5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Bound styrene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%</a:t>
                      </a:r>
                      <a:r>
                        <a:rPr lang="en-US" sz="1800" b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within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± 2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± 2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Oil,</a:t>
                      </a:r>
                      <a:r>
                        <a:rPr lang="en-US" sz="1800" b="0" kern="1200" baseline="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type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TDAE, 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r>
                        <a:rPr lang="en-US" sz="1800" b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within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± 2</a:t>
                      </a:r>
                    </a:p>
                  </a:txBody>
                  <a:tcPr marL="42904" marR="42904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8459788" y="6237288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NEW GENERATION </a:t>
            </a:r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DSSK</a:t>
            </a:r>
            <a:endParaRPr lang="ru-RU" alt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67630"/>
              </p:ext>
            </p:extLst>
          </p:nvPr>
        </p:nvGraphicFramePr>
        <p:xfrm>
          <a:off x="3738563" y="4005064"/>
          <a:ext cx="5154612" cy="258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5" name="Visio" r:id="rId3" imgW="17323805" imgH="7706108" progId="Visio.Drawing.11">
                  <p:embed/>
                </p:oleObj>
              </mc:Choice>
              <mc:Fallback>
                <p:oleObj name="Visio" r:id="rId3" imgW="17323805" imgH="7706108" progId="Visio.Drawing.11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4005064"/>
                        <a:ext cx="5154612" cy="2585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6" descr="http://www.autogyaan.com/wp-content/uploads/2014/08/rain-tires.jpg"/>
          <p:cNvPicPr>
            <a:picLocks noChangeAspect="1" noChangeArrowheads="1"/>
          </p:cNvPicPr>
          <p:nvPr/>
        </p:nvPicPr>
        <p:blipFill>
          <a:blip r:embed="rId5" cstate="print"/>
          <a:srcRect l="8833" r="7865" b="1016"/>
          <a:stretch>
            <a:fillRect/>
          </a:stretch>
        </p:blipFill>
        <p:spPr bwMode="auto">
          <a:xfrm>
            <a:off x="251520" y="2093018"/>
            <a:ext cx="2880320" cy="21280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2348880"/>
            <a:ext cx="5473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order to maximize tire performance characteristics, </a:t>
            </a:r>
            <a:r>
              <a:rPr lang="en-US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of all,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rolling resistance, high wet grip, and low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wear</a:t>
            </a:r>
            <a:r>
              <a:rPr lang="en-US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new generation DSSR</a:t>
            </a:r>
            <a:r>
              <a:rPr lang="en-US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developed</a:t>
            </a:r>
            <a:r>
              <a:rPr 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n w="31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0912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Pilot </a:t>
            </a:r>
            <a:r>
              <a:rPr lang="en-US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samples of new </a:t>
            </a:r>
            <a:r>
              <a:rPr lang="en-US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generation DSSR </a:t>
            </a:r>
            <a:r>
              <a:rPr lang="en-US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already </a:t>
            </a:r>
            <a:r>
              <a:rPr lang="en-US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testing at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leading </a:t>
            </a:r>
            <a:r>
              <a:rPr lang="en-US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foreign and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domestic</a:t>
            </a:r>
            <a:r>
              <a:rPr lang="en-US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tire companies</a:t>
            </a:r>
            <a:r>
              <a:rPr 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n w="31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88350" y="6165850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28203" y="332656"/>
            <a:ext cx="9144000" cy="1252537"/>
          </a:xfrm>
        </p:spPr>
        <p:txBody>
          <a:bodyPr/>
          <a:lstStyle/>
          <a:p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RUBBERS FOR STYRENE PLASTICS MODIFICATION</a:t>
            </a:r>
            <a:endParaRPr lang="ru-RU" alt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3968" y="2205038"/>
            <a:ext cx="52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2007,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PBR-Li </a:t>
            </a:r>
            <a:r>
              <a:rPr lang="en-US" altLang="ru-RU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 was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under development, then in </a:t>
            </a:r>
            <a:r>
              <a:rPr lang="en-US" altLang="ru-RU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2008,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“lithium” polybutadiene</a:t>
            </a:r>
            <a:r>
              <a:rPr lang="ru-RU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required quality was fully </a:t>
            </a:r>
            <a:r>
              <a:rPr lang="en-US" altLang="ru-RU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provided for the 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of polystyrene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PJSC </a:t>
            </a:r>
            <a:r>
              <a:rPr lang="ru-RU" altLang="ru-RU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dirty="0" err="1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Nizhnekamskneftekhim</a:t>
            </a:r>
            <a:r>
              <a:rPr lang="ru-RU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dirty="0">
              <a:ln w="31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altLang="ru-RU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2012, it was decided to develop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block </a:t>
            </a:r>
            <a:r>
              <a:rPr lang="en-US" altLang="ru-RU" dirty="0" err="1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divinyl</a:t>
            </a:r>
            <a:r>
              <a:rPr lang="en-US" altLang="ru-RU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-styrene elastomer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n w="31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3" y="1988840"/>
            <a:ext cx="3456384" cy="2592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825" y="4699000"/>
            <a:ext cx="51847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2013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pilot testing was carried out and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ru-RU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3000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 of new type rubber</a:t>
            </a:r>
            <a:r>
              <a:rPr lang="en-US" altLang="ru-RU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produced</a:t>
            </a:r>
            <a:r>
              <a:rPr lang="ru-RU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Currently,</a:t>
            </a:r>
            <a:r>
              <a:rPr lang="ru-RU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 elastomer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DSSK</a:t>
            </a:r>
            <a:r>
              <a:rPr lang="ru-RU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altLang="ru-RU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ru-RU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recommended for constant industrial use during ABS plastics production.</a:t>
            </a:r>
            <a:endParaRPr lang="ru-RU" altLang="ru-RU" dirty="0">
              <a:ln w="31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ShalfeevAY\Documents\ФОТО НКНХ\IMG_5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36474"/>
            <a:ext cx="2995007" cy="19888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8388350" y="6165850"/>
            <a:ext cx="68421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QUALITY INDICATORS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DSSK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2012</a:t>
            </a:r>
            <a:endParaRPr lang="ru-RU" alt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26645"/>
              </p:ext>
            </p:extLst>
          </p:nvPr>
        </p:nvGraphicFramePr>
        <p:xfrm>
          <a:off x="250825" y="1989138"/>
          <a:ext cx="8677275" cy="47802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93191"/>
                <a:gridCol w="1519330"/>
                <a:gridCol w="1564754"/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Parameter</a:t>
                      </a:r>
                      <a:endParaRPr lang="ru-RU" sz="22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680" marR="3868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Norm per groups</a:t>
                      </a:r>
                      <a:endParaRPr lang="ru-RU" sz="22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680" marR="3868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en-US" sz="2200" b="0" kern="1200" dirty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lang="ru-RU" sz="22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680" marR="3868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en-US" sz="2200" b="0" kern="1200" dirty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lang="ru-RU" sz="2200" b="0" kern="1200" dirty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680" marR="3868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2546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Mooney viscosity MB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1+4 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(100 </a:t>
                      </a:r>
                      <a:r>
                        <a:rPr lang="ru-RU" sz="1800" b="0" kern="1200" dirty="0" err="1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within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680" marR="3868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30-</a:t>
                      </a:r>
                      <a:r>
                        <a:rPr lang="en-US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8680" marR="3868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546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Viscosity spread within a batch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680" marR="3868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680" marR="38680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546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Ash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%</a:t>
                      </a:r>
                      <a:r>
                        <a:rPr lang="en-US" sz="1800" b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Weight loss at drying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including moisture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  <a:r>
                        <a:rPr lang="en-US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 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(5,43 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 mass of rubber solution in toluene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%</a:t>
                      </a:r>
                      <a:r>
                        <a:rPr lang="en-US" sz="1800" b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0,02</a:t>
                      </a:r>
                      <a:r>
                        <a:rPr lang="en-US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Viscosity 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5,43 %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 mass of rubber solution in toluene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mPa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∙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within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– 30</a:t>
                      </a: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– 45</a:t>
                      </a: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82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Color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according to platinum cobalt color scheme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5,43 %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 mass of rubber solution in toluene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1,2-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bonds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r>
                        <a:rPr lang="en-US" sz="1800" b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within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10-16</a:t>
                      </a: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546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Styrene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%</a:t>
                      </a:r>
                      <a:r>
                        <a:rPr lang="en-US" sz="1800" b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wt</a:t>
                      </a:r>
                      <a:r>
                        <a:rPr lang="ru-RU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within</a:t>
                      </a:r>
                      <a:endParaRPr lang="ru-RU" sz="1800" b="0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– 25</a:t>
                      </a: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– 15</a:t>
                      </a:r>
                    </a:p>
                  </a:txBody>
                  <a:tcPr marL="38135" marR="3813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59788" y="6237288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rchi-des.ru/uploads/2014/08/%D0%AD%D0%BA%D1%81%D1%82%D1%80%D1%83%D0%B7%D0%B8%D1%8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773059" cy="20873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>
          <a:xfrm>
            <a:off x="250825" y="338138"/>
            <a:ext cx="8713788" cy="1252537"/>
          </a:xfrm>
        </p:spPr>
        <p:txBody>
          <a:bodyPr/>
          <a:lstStyle/>
          <a:p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ABS PLASTICS BASED ON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DSSK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-2012</a:t>
            </a:r>
            <a:endParaRPr lang="ru-RU" alt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8" y="2132384"/>
            <a:ext cx="27368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43288" y="2276872"/>
            <a:ext cx="55213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DSSK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-2012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production of ABS plastics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went through several stages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first stage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grades of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plastics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intended to be processed by</a:t>
            </a:r>
            <a:r>
              <a:rPr lang="ru-RU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extrusion method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were developed</a:t>
            </a:r>
            <a:r>
              <a:rPr lang="ru-RU" altLang="ru-RU" b="1" dirty="0" smtClean="0">
                <a:solidFill>
                  <a:schemeClr val="tx2"/>
                </a:solidFill>
                <a:latin typeface="+mn-lt"/>
                <a:cs typeface="+mn-cs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second stage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DSSR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-2012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developed with a complex of properties that can be used in the production of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injection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molding 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grades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ABS plastics</a:t>
            </a:r>
            <a:r>
              <a:rPr lang="ru-RU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223" y="4437112"/>
            <a:ext cx="5738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present time research works in this field are going on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interesting idea is to use rubber compositions with different properties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of the tasks here is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enhancing impact properties of ABS plastics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maintaining a complex of polymer application properties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8350" y="6165850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80" y="3741489"/>
            <a:ext cx="8613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                                                                </a:t>
            </a:r>
            <a:endParaRPr lang="ru-RU" altLang="ru-RU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HIGH-IMPACT POLYSTYRENE WITH ENVIRONMENTAL </a:t>
            </a:r>
            <a:r>
              <a:rPr lang="en-US" altLang="ru-RU" sz="32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STRESS-CRACKING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RESISTANCE (ESCR)</a:t>
            </a:r>
            <a:endParaRPr lang="ru-RU" alt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439785" cy="10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852315"/>
            <a:ext cx="2243137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8388350" y="6165850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468" y="3068960"/>
            <a:ext cx="60374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a wide range of synthetic rubbers for plastics modification was followed by research works to produce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polystyrene grades with new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of such examples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high-impact polystyrene with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environmental stress-cracking resistance</a:t>
            </a:r>
            <a:r>
              <a:rPr lang="ru-RU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ESCR)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239" y="4941168"/>
            <a:ext cx="6037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industrial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scale the first test stage was successfully completed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Oil-grease resistant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 HIPS 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825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ESM was produced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Tests performed at consumers, including </a:t>
            </a:r>
            <a:r>
              <a:rPr lang="en-US" altLang="ru-RU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Pozis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company, showed significant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enhancement of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environmental stress-cracking resistance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polymer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comparison with standard products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0" y="303213"/>
            <a:ext cx="184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989" name="Заголовок 2"/>
          <p:cNvSpPr>
            <a:spLocks noGrp="1"/>
          </p:cNvSpPr>
          <p:nvPr>
            <p:ph type="title"/>
          </p:nvPr>
        </p:nvSpPr>
        <p:spPr>
          <a:xfrm>
            <a:off x="250825" y="304255"/>
            <a:ext cx="8713788" cy="1252537"/>
          </a:xfrm>
        </p:spPr>
        <p:txBody>
          <a:bodyPr/>
          <a:lstStyle/>
          <a:p>
            <a:r>
              <a:rPr lang="en-US" altLang="ru-RU" sz="4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NEW </a:t>
            </a:r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POLYPROPYLENE </a:t>
            </a:r>
            <a:r>
              <a:rPr lang="en-US" altLang="ru-RU" sz="4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GRADES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5" y="2132856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 course of research works is development of a technology that allow produce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grades of ethylene-propylene copolymers</a:t>
            </a:r>
            <a:r>
              <a:rPr lang="ru-RU" altLang="ru-RU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Generally, it’s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import-substituting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grades of polypropylene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Such materials are ordered by 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manufacturers of car components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high-integrity, freeze-resisting containers of various shapes and sizes and packages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4221088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tests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actively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carried out.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Beginning just from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 than</a:t>
            </a:r>
            <a:r>
              <a:rPr lang="ru-RU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new grades</a:t>
            </a:r>
            <a:r>
              <a:rPr lang="ru-RU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random and block copolymers have already been developed and brought into production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random copolymers have advanced </a:t>
            </a:r>
            <a:r>
              <a:rPr lang="en-US" altLang="ru-RU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processability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as well as organoleptic and optic properties</a:t>
            </a:r>
            <a:r>
              <a:rPr lang="ru-RU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for block copolymers, at the same time high values </a:t>
            </a:r>
            <a:r>
              <a:rPr lang="en-US" altLang="ru-RU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impact 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resilience </a:t>
            </a:r>
            <a:r>
              <a:rPr lang="en-US" alt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flexural modulus</a:t>
            </a:r>
            <a:r>
              <a:rPr lang="en-US" alt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have been reached.</a:t>
            </a:r>
            <a:endParaRPr lang="ru-RU" alt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8350" y="6165850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35249"/>
              </p:ext>
            </p:extLst>
          </p:nvPr>
        </p:nvGraphicFramePr>
        <p:xfrm>
          <a:off x="127193" y="2010690"/>
          <a:ext cx="28606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6870" name="Picture 6" descr="http://www.uplast-vrn.ru/images/plast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55" y="4359468"/>
            <a:ext cx="2726624" cy="17859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949025"/>
            <a:ext cx="57606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homo-PP</a:t>
            </a:r>
            <a:endParaRPr lang="ru-RU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3949025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r</a:t>
            </a:r>
            <a:r>
              <a:rPr lang="en-US" sz="700" dirty="0" smtClean="0"/>
              <a:t>andom PP</a:t>
            </a:r>
            <a:endParaRPr lang="ru-RU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board.kompass.ua/_bd/1127/s33068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55" y="4329100"/>
            <a:ext cx="2965141" cy="20882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150497" y="2708920"/>
            <a:ext cx="5760640" cy="1548172"/>
          </a:xfrm>
          <a:extLst/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 density polyethylene grade 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 6054Р/6052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production of caps and covers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distinguishing feature of the plastic is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 macromolecular structure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increased cracking resistance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88640"/>
            <a:ext cx="9144000" cy="1268413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NEW POLYETHYLENE</a:t>
            </a:r>
            <a:r>
              <a:rPr lang="en-US" sz="4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GRADES </a:t>
            </a:r>
            <a:endParaRPr 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8350" y="6165850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/>
              <a:t>28</a:t>
            </a:r>
            <a:endParaRPr lang="ru-RU" sz="23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845" y="4653136"/>
            <a:ext cx="584330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Middle density </a:t>
            </a:r>
            <a:r>
              <a:rPr lang="en-US" sz="18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polyethylene grade 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 6438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for processing by </a:t>
            </a:r>
            <a:r>
              <a:rPr lang="en-US" sz="180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rotational molding </a:t>
            </a:r>
            <a:r>
              <a:rPr lang="en-US" sz="18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Tests have been successfully performed at consumers during manufacturing of large containers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1800" baseline="30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complex structure</a:t>
            </a:r>
            <a:r>
              <a:rPr lang="ru-RU" sz="18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yes-upak.ru/img/pet-tara/butylki/pet-butylki-krishk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8" y="2060848"/>
            <a:ext cx="2376264" cy="23762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43489" y="2095763"/>
            <a:ext cx="6157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…</a:t>
            </a:r>
            <a:r>
              <a:rPr lang="en-US" alt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 in RF</a:t>
            </a:r>
            <a:r>
              <a:rPr lang="ru-RU" alt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0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0" y="368647"/>
            <a:ext cx="9185275" cy="900113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POLYETHYLENE PE</a:t>
            </a:r>
            <a:r>
              <a:rPr 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ru-RU" sz="32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6146КМ 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FOR</a:t>
            </a:r>
            <a:r>
              <a:rPr lang="ru-RU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INSULATION OF GAS AND OIL PIPELINES</a:t>
            </a:r>
            <a:endParaRPr lang="ru-RU" sz="32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8027" y="2220245"/>
            <a:ext cx="48965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Starting from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distance from </a:t>
            </a:r>
            <a:r>
              <a:rPr lang="en-US" sz="20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laboratory studies to industrial production of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polyethylene </a:t>
            </a:r>
            <a:r>
              <a:rPr lang="en-US" sz="20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composition </a:t>
            </a:r>
            <a:r>
              <a:rPr lang="ru-RU" sz="200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sz="20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6146КМ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covered. Positive conclusions from </a:t>
            </a:r>
            <a:r>
              <a:rPr lang="en-US" sz="20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NII TRANSNEFT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were received,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works with laboratory</a:t>
            </a:r>
            <a:r>
              <a:rPr lang="ru-RU" sz="2000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GAZPROM</a:t>
            </a:r>
            <a:r>
              <a:rPr lang="ru-RU" sz="20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VNIIGAZ</a:t>
            </a:r>
            <a:r>
              <a:rPr lang="ru-RU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 in progress. Currently, the product is actively introduced in </a:t>
            </a:r>
            <a:r>
              <a:rPr lang="en-US" sz="20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leading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pipe plants of RF. </a:t>
            </a:r>
            <a:r>
              <a:rPr lang="en-US" sz="20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2016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 RF production </a:t>
            </a:r>
            <a:r>
              <a:rPr lang="en-US" sz="20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consumption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more </a:t>
            </a:r>
            <a:r>
              <a:rPr lang="en-US" sz="20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 10 </a:t>
            </a:r>
            <a:r>
              <a:rPr lang="en-US" sz="2000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new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 </a:t>
            </a:r>
            <a:r>
              <a:rPr lang="en-US" sz="20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polyethylene PE </a:t>
            </a:r>
            <a:r>
              <a:rPr lang="en-US" sz="20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6146KM is planned.</a:t>
            </a:r>
            <a:endParaRPr lang="ru-RU" sz="20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8350" y="6165850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/>
              <a:t>29</a:t>
            </a:r>
            <a:endParaRPr lang="ru-RU" sz="23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/>
          <a:stretch/>
        </p:blipFill>
        <p:spPr bwMode="auto">
          <a:xfrm rot="1038722">
            <a:off x="793574" y="1841524"/>
            <a:ext cx="2664849" cy="4018301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glow rad="228600">
              <a:srgbClr val="0000FF">
                <a:alpha val="1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/>
          <a:stretch/>
        </p:blipFill>
        <p:spPr bwMode="auto">
          <a:xfrm rot="510115">
            <a:off x="505006" y="2001584"/>
            <a:ext cx="2664849" cy="4018301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glow rad="228600">
              <a:srgbClr val="0000FF">
                <a:alpha val="1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/>
          <a:stretch/>
        </p:blipFill>
        <p:spPr bwMode="auto">
          <a:xfrm>
            <a:off x="222610" y="2214933"/>
            <a:ext cx="2664849" cy="4018301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glow rad="228600">
              <a:srgbClr val="0000FF">
                <a:alpha val="1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250825" y="338138"/>
            <a:ext cx="8713788" cy="1252537"/>
          </a:xfrm>
        </p:spPr>
        <p:txBody>
          <a:bodyPr/>
          <a:lstStyle/>
          <a:p>
            <a:pPr eaLnBrk="1" hangingPunct="1"/>
            <a:r>
              <a:rPr lang="en-US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CURRENT</a:t>
            </a:r>
            <a:r>
              <a:rPr lang="ru-RU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PRODUCTION STATE</a:t>
            </a:r>
            <a:endParaRPr lang="ru-RU" altLang="ru-RU" sz="3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1746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00591"/>
              </p:ext>
            </p:extLst>
          </p:nvPr>
        </p:nvGraphicFramePr>
        <p:xfrm>
          <a:off x="250825" y="2060575"/>
          <a:ext cx="8642350" cy="4228148"/>
        </p:xfrm>
        <a:graphic>
          <a:graphicData uri="http://schemas.openxmlformats.org/drawingml/2006/table">
            <a:tbl>
              <a:tblPr/>
              <a:tblGrid>
                <a:gridCol w="2881313"/>
                <a:gridCol w="1800225"/>
                <a:gridCol w="1800225"/>
                <a:gridCol w="2160587"/>
              </a:tblGrid>
              <a:tr h="822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Description</a:t>
                      </a:r>
                      <a:endParaRPr lang="ru-RU" sz="2400" b="1" kern="1200" dirty="0" smtClean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forecast</a:t>
                      </a:r>
                      <a:r>
                        <a:rPr lang="ru-RU" sz="20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660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Synthetic Rubbers</a:t>
                      </a:r>
                      <a:r>
                        <a:rPr lang="ru-RU" sz="2400" b="1" kern="1200" dirty="0" smtClean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kern="1200" dirty="0" err="1" smtClean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kt</a:t>
                      </a:r>
                      <a:endParaRPr lang="ru-RU" sz="2400" b="1" kern="1200" dirty="0" smtClean="0">
                        <a:ln w="3175"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62AA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62AA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62AA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6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en-US" sz="2400" b="1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Isoprene</a:t>
                      </a:r>
                      <a:endParaRPr lang="ru-RU" sz="2400" b="1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288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9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en-US" sz="2400" b="1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Butyl</a:t>
                      </a:r>
                      <a:endParaRPr lang="ru-RU" sz="2400" b="1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including IIR</a:t>
                      </a: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BIIR</a:t>
                      </a: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CIIR</a:t>
                      </a: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  <a:endParaRPr lang="en-US" sz="2400" b="0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2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en-US" sz="2400" b="1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Butadiene</a:t>
                      </a:r>
                      <a:endParaRPr lang="ru-RU" sz="2400" b="1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including PBR-</a:t>
                      </a:r>
                      <a:r>
                        <a:rPr lang="en-US" sz="1400" b="0" i="0" u="none" strike="noStrike" kern="1200" baseline="0" dirty="0" err="1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Nd</a:t>
                      </a: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PBR-Li</a:t>
                      </a: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SSBR)</a:t>
                      </a:r>
                      <a:endParaRPr lang="ru-RU" sz="1400" b="0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164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800" b="0" i="0" u="none" strike="noStrike" kern="1200" baseline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defRPr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420888"/>
            <a:ext cx="8579296" cy="1252538"/>
          </a:xfrm>
        </p:spPr>
        <p:txBody>
          <a:bodyPr/>
          <a:lstStyle/>
          <a:p>
            <a:pPr eaLnBrk="1" hangingPunct="1"/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THANK YOU FOR YOUR ATTENTION</a:t>
            </a:r>
            <a:r>
              <a:rPr lang="ru-RU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!</a:t>
            </a:r>
            <a:endParaRPr lang="ru-RU" alt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5157788"/>
            <a:ext cx="562768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Denis </a:t>
            </a:r>
            <a:r>
              <a:rPr lang="en-US" sz="1600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Aleksandrovich</a:t>
            </a:r>
            <a:r>
              <a:rPr lang="en-US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Maksimov</a:t>
            </a:r>
            <a:r>
              <a:rPr lang="ru-RU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Deputy Chief Process Engineer</a:t>
            </a:r>
            <a:endParaRPr lang="ru-RU" sz="16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PJSC </a:t>
            </a:r>
            <a:r>
              <a:rPr lang="ru-RU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Nizhnekamskneftekhim</a:t>
            </a:r>
            <a:r>
              <a:rPr lang="ru-RU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16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ru-RU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6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(8555) </a:t>
            </a:r>
            <a:r>
              <a:rPr lang="ru-RU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37-94-98</a:t>
            </a:r>
            <a:endParaRPr lang="ru-RU" sz="16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cell.</a:t>
            </a:r>
            <a:r>
              <a:rPr lang="ru-RU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+79872657936</a:t>
            </a:r>
            <a:endParaRPr lang="ru-RU" sz="16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600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maksimovda@nknh.ru</a:t>
            </a:r>
            <a:endParaRPr lang="en-US" sz="16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9145"/>
              </p:ext>
            </p:extLst>
          </p:nvPr>
        </p:nvGraphicFramePr>
        <p:xfrm>
          <a:off x="250825" y="2060575"/>
          <a:ext cx="8642350" cy="4255072"/>
        </p:xfrm>
        <a:graphic>
          <a:graphicData uri="http://schemas.openxmlformats.org/drawingml/2006/table">
            <a:tbl>
              <a:tblPr/>
              <a:tblGrid>
                <a:gridCol w="2881313"/>
                <a:gridCol w="1800225"/>
                <a:gridCol w="1800225"/>
                <a:gridCol w="2160587"/>
              </a:tblGrid>
              <a:tr h="823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Description</a:t>
                      </a:r>
                      <a:endParaRPr lang="ru-RU" sz="2400" b="1" kern="1200" dirty="0" smtClean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forecast</a:t>
                      </a:r>
                      <a:r>
                        <a:rPr lang="ru-RU" sz="2000" b="1" kern="1200" dirty="0" smtClean="0">
                          <a:ln w="3175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b="1" kern="1200" dirty="0" smtClean="0">
                        <a:ln w="3175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67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Plastics</a:t>
                      </a:r>
                      <a:r>
                        <a:rPr lang="ru-RU" sz="2400" b="1" kern="1200" dirty="0" smtClean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kern="1200" dirty="0" err="1" smtClean="0">
                          <a:ln w="3175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88900">
                              <a:schemeClr val="bg1">
                                <a:alpha val="8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kt</a:t>
                      </a:r>
                      <a:endParaRPr lang="ru-RU" sz="2400" b="1" kern="1200" dirty="0" smtClean="0">
                        <a:ln w="3175"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effectLst>
                          <a:glow rad="88900">
                            <a:schemeClr val="bg1">
                              <a:alpha val="8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62AA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62AA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62AA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Polyethylene</a:t>
                      </a:r>
                      <a:endParaRPr lang="ru-RU" sz="2400" b="1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50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Polypropylene</a:t>
                      </a:r>
                      <a:endParaRPr lang="ru-RU" sz="2400" b="1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213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213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</a:t>
                      </a:r>
                      <a:endParaRPr lang="en-US" sz="2400" b="0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2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Polystyrene</a:t>
                      </a:r>
                      <a:endParaRPr lang="ru-RU" sz="2400" b="1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including general-purpose polystyrene (GPPS)</a:t>
                      </a: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high-impact polystyrene (HIPS)</a:t>
                      </a:r>
                      <a:r>
                        <a:rPr lang="ru-RU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ABS plastics)</a:t>
                      </a:r>
                      <a:endParaRPr lang="ru-RU" sz="1400" b="0" i="0" u="none" strike="noStrike" kern="1200" baseline="0" dirty="0" smtClean="0">
                        <a:ln w="3175">
                          <a:solidFill>
                            <a:prstClr val="black"/>
                          </a:solidFill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glow rad="88900">
                            <a:prstClr val="white">
                              <a:alpha val="90000"/>
                            </a:prst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298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kern="1200" baseline="0" dirty="0" smtClean="0">
                          <a:ln w="3175">
                            <a:solidFill>
                              <a:prstClr val="black"/>
                            </a:solidFill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glow rad="88900">
                              <a:prstClr val="white">
                                <a:alpha val="90000"/>
                              </a:prst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250825" y="338138"/>
            <a:ext cx="871378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CURRENT</a:t>
            </a:r>
            <a:r>
              <a:rPr lang="ru-RU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PRODUCTION STATE</a:t>
            </a:r>
            <a:endParaRPr lang="ru-RU" altLang="ru-RU" sz="3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ISOPRENE RUBBER</a:t>
            </a:r>
            <a:endParaRPr lang="ru-RU" alt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989138"/>
            <a:ext cx="8785225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Overview of the production and the product: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 developed by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FGUP NIISK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USSR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production capacity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 eaLnBrk="1" hangingPunct="1">
              <a:defRPr/>
            </a:pP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of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tires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also used in the production of rubber technical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rubber footwear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sports equipment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adhesives and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water-repellant compounds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4076700"/>
            <a:ext cx="69786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Uniqueness of properties of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isoprene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rubber produced by PJSC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Nizhnekamskneftekhim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in low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content of gel fraction and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content of cis-1,4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units (min 96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%).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5526088"/>
            <a:ext cx="6985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prospects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Expansion of capacity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330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Рисунок 7" descr="\\bk-server\BK-PTO\Фото с разрешенного фотоаппарата\Робот фото\P123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78" y="3942176"/>
            <a:ext cx="1944687" cy="227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BUTYL RUBBER</a:t>
            </a:r>
            <a:endParaRPr lang="ru-RU" alt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935163"/>
            <a:ext cx="8785225" cy="24699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Overview of the production and the </a:t>
            </a: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Butyl rubber</a:t>
            </a:r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 developed by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NII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Yarsintez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USSR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production capacity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HIIR</a:t>
            </a:r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 developed by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en-US" dirty="0" err="1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Yarsintez</a:t>
            </a:r>
            <a:r>
              <a:rPr 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capacity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05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 eaLnBrk="1" hangingPunct="1">
              <a:defRPr/>
            </a:pP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of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tires.</a:t>
            </a:r>
            <a:endParaRPr lang="en-US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Intended for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of an </a:t>
            </a:r>
            <a:r>
              <a:rPr lang="en-US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innerliner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tubeless tires,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inner tubes,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shaper </a:t>
            </a:r>
            <a:r>
              <a:rPr lang="en-US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vulcanizer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diaphragms.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also used for the production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medical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food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purpose goods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4652963"/>
            <a:ext cx="8785225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Narrow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molecular weight distribution of butyl and </a:t>
            </a:r>
            <a:r>
              <a:rPr lang="en-US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halobutyl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rubbers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PJSC «NKNK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one of the reasons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higher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gas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tightness in comparison with competitive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rubbers with the same initial properties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5876925"/>
            <a:ext cx="82089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prospects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 of a share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halobutyl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rubbers in the total production of butyl rubbers,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 of production capacity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220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9" name="Picture 7" descr="C:\Users\AhmetovIG\Documents\Различные документы\Фото Нефтехим\IMG_3954y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03187"/>
            <a:ext cx="3038500" cy="168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Заголовок 2"/>
          <p:cNvSpPr txBox="1">
            <a:spLocks/>
          </p:cNvSpPr>
          <p:nvPr/>
        </p:nvSpPr>
        <p:spPr bwMode="auto">
          <a:xfrm>
            <a:off x="323528" y="333375"/>
            <a:ext cx="851567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DYNAMICS OF </a:t>
            </a: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PRODUCTION </a:t>
            </a:r>
            <a:endParaRPr lang="ru-RU" altLang="ru-RU" sz="3000" b="1" dirty="0" smtClean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+mn-cs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OF BUTYL RUBBERS (KT)</a:t>
            </a:r>
            <a:endParaRPr lang="ru-RU" altLang="ru-RU" sz="3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043066"/>
              </p:ext>
            </p:extLst>
          </p:nvPr>
        </p:nvGraphicFramePr>
        <p:xfrm>
          <a:off x="251520" y="2132856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BUTADIENE RUBBERS</a:t>
            </a:r>
            <a:endParaRPr lang="ru-RU" altLang="ru-RU" sz="4000" b="1" dirty="0">
              <a:solidFill>
                <a:srgbClr val="0000FF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924050"/>
            <a:ext cx="8785225" cy="219290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Overview of the production and the product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PBR-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 developed by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FGUP NIISK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brought into operation in 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2004.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production capacity 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PBR-Li</a:t>
            </a:r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technology developed by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R&amp;D Center of PJSC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NKNK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brought into operation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2007.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production capacity </a:t>
            </a:r>
            <a:r>
              <a:rPr 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05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 of </a:t>
            </a: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PBR-</a:t>
            </a:r>
            <a:r>
              <a:rPr lang="en-US" b="1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tires and rubber technical goods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 of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PBR-Li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styrene plastics modification to add impact value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4437063"/>
            <a:ext cx="87852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are no oligomers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transition metals. High regularity and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linearity of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polymer chains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PBR-</a:t>
            </a:r>
            <a:r>
              <a:rPr lang="en-US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concentration of gel fraction </a:t>
            </a:r>
            <a:r>
              <a:rPr lang="en-US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color for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PBR-Li.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5683250"/>
            <a:ext cx="896461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prospects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PBR-</a:t>
            </a:r>
            <a:r>
              <a:rPr lang="en-US" dirty="0" err="1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SSBR technologies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new generation for the production of “green” tires</a:t>
            </a:r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 of production capacity </a:t>
            </a:r>
            <a:r>
              <a:rPr lang="en-US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 to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dirty="0" err="1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kta</a:t>
            </a:r>
            <a:r>
              <a:rPr lang="ru-RU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889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507413" cy="1252537"/>
          </a:xfrm>
        </p:spPr>
        <p:txBody>
          <a:bodyPr/>
          <a:lstStyle/>
          <a:p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DYNAMICS OF PRODUCTION </a:t>
            </a:r>
            <a:b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OF </a:t>
            </a:r>
            <a:r>
              <a:rPr lang="en-US" altLang="ru-RU" sz="30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BUTADIENE </a:t>
            </a:r>
            <a:r>
              <a:rPr lang="en-US" altLang="ru-RU" sz="3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RUBBERS (KT)</a:t>
            </a:r>
          </a:p>
        </p:txBody>
      </p:sp>
      <p:sp>
        <p:nvSpPr>
          <p:cNvPr id="5" name="Овал 4"/>
          <p:cNvSpPr/>
          <p:nvPr/>
        </p:nvSpPr>
        <p:spPr>
          <a:xfrm>
            <a:off x="8459788" y="6237288"/>
            <a:ext cx="684212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473793"/>
              </p:ext>
            </p:extLst>
          </p:nvPr>
        </p:nvGraphicFramePr>
        <p:xfrm>
          <a:off x="251520" y="2204864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7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11712</TotalTime>
  <Words>2398</Words>
  <Application>Microsoft Office PowerPoint</Application>
  <PresentationFormat>Экран (4:3)</PresentationFormat>
  <Paragraphs>396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Волна</vt:lpstr>
      <vt:lpstr>Visio</vt:lpstr>
      <vt:lpstr>POLYMER MATERIALS PJSC «NIZHNEKAMSKNEFTEKHIM». PRODUCTION AND INNOVATION</vt:lpstr>
      <vt:lpstr>NIZHNEKAMSKNEFTEKHIM TODAY</vt:lpstr>
      <vt:lpstr>CURRENT PRODUCTION STATE</vt:lpstr>
      <vt:lpstr>Презентация PowerPoint</vt:lpstr>
      <vt:lpstr>ISOPRENE RUBBER</vt:lpstr>
      <vt:lpstr>BUTYL RUBBER</vt:lpstr>
      <vt:lpstr>Презентация PowerPoint</vt:lpstr>
      <vt:lpstr>BUTADIENE RUBBERS</vt:lpstr>
      <vt:lpstr>DYNAMICS OF PRODUCTION  OF BUTADIENE RUBBERS (KT)</vt:lpstr>
      <vt:lpstr>POLYSTYRENE</vt:lpstr>
      <vt:lpstr>ABS PLASTICS</vt:lpstr>
      <vt:lpstr>Презентация PowerPoint</vt:lpstr>
      <vt:lpstr>POLYPROPYLENE</vt:lpstr>
      <vt:lpstr>Презентация PowerPoint</vt:lpstr>
      <vt:lpstr>POLYETHYLENE</vt:lpstr>
      <vt:lpstr>Презентация PowerPoint</vt:lpstr>
      <vt:lpstr>NEW SYNTHETIC RUBBERS</vt:lpstr>
      <vt:lpstr>“NEODYMIUM” POLYBUTADIENE FOR “GREEN” TIRES</vt:lpstr>
      <vt:lpstr>“NEODYMIUM” POLYBUTADIENE FOR “GREEN” TIRES</vt:lpstr>
      <vt:lpstr>RESULTS OF TESTS OF TIRES WITH SIZE 195/55 R15 POLYGON IDIADA SPAIN</vt:lpstr>
      <vt:lpstr>QUALITY INDICATORS DSSK-2560F AND DSSK-2560FM</vt:lpstr>
      <vt:lpstr>NEW GENERATION DSSK</vt:lpstr>
      <vt:lpstr>RUBBERS FOR STYRENE PLASTICS MODIFICATION</vt:lpstr>
      <vt:lpstr>QUALITY INDICATORS DSSK 2012</vt:lpstr>
      <vt:lpstr>ABS PLASTICS BASED ON DSSK-2012</vt:lpstr>
      <vt:lpstr>HIGH-IMPACT POLYSTYRENE WITH ENVIRONMENTAL STRESS-CRACKING RESISTANCE (ESCR)</vt:lpstr>
      <vt:lpstr>NEW POLYPROPYLENE GRADES </vt:lpstr>
      <vt:lpstr>Презентация PowerPoint</vt:lpstr>
      <vt:lpstr>Презентация PowerPoint</vt:lpstr>
      <vt:lpstr>THANK YOU FOR YOUR ATTENTION!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НИЖНЕКАМСКНЕФТЕХИМ</dc:title>
  <dc:creator>Ильдар</dc:creator>
  <cp:lastModifiedBy>Веретенников Вячеслав Сергеевич</cp:lastModifiedBy>
  <cp:revision>532</cp:revision>
  <cp:lastPrinted>2014-04-11T05:02:16Z</cp:lastPrinted>
  <dcterms:created xsi:type="dcterms:W3CDTF">2012-09-09T13:09:55Z</dcterms:created>
  <dcterms:modified xsi:type="dcterms:W3CDTF">2016-08-04T06:12:56Z</dcterms:modified>
</cp:coreProperties>
</file>